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75" r:id="rId9"/>
    <p:sldId id="258" r:id="rId10"/>
    <p:sldId id="259" r:id="rId11"/>
    <p:sldId id="260" r:id="rId12"/>
    <p:sldId id="261" r:id="rId13"/>
    <p:sldId id="262" r:id="rId14"/>
    <p:sldId id="274" r:id="rId15"/>
    <p:sldId id="263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1" r:id="rId32"/>
    <p:sldId id="292" r:id="rId33"/>
    <p:sldId id="293" r:id="rId34"/>
    <p:sldId id="272" r:id="rId35"/>
    <p:sldId id="294" r:id="rId36"/>
    <p:sldId id="295" r:id="rId37"/>
    <p:sldId id="296" r:id="rId38"/>
    <p:sldId id="297" r:id="rId39"/>
    <p:sldId id="298" r:id="rId40"/>
    <p:sldId id="299" r:id="rId41"/>
    <p:sldId id="273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кафедра госпитальной терапии им. Р.Г.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Межебовского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272808" cy="4010000"/>
          </a:xfrm>
        </p:spPr>
        <p:txBody>
          <a:bodyPr anchor="ctr">
            <a:normAutofit/>
          </a:bodyPr>
          <a:lstStyle/>
          <a:p>
            <a:r>
              <a:rPr lang="ru-RU" sz="4800" b="1" u="sng" dirty="0">
                <a:solidFill>
                  <a:srgbClr val="FF0000"/>
                </a:solidFill>
              </a:rPr>
              <a:t>Дифференциальная диагностика и лечение при </a:t>
            </a:r>
            <a:r>
              <a:rPr lang="ru-RU" sz="4800" b="1" u="sng" dirty="0" err="1">
                <a:solidFill>
                  <a:srgbClr val="FF0000"/>
                </a:solidFill>
              </a:rPr>
              <a:t>бронхообструктивном</a:t>
            </a:r>
            <a:r>
              <a:rPr lang="ru-RU" sz="4800" b="1" u="sng" dirty="0">
                <a:solidFill>
                  <a:srgbClr val="FF0000"/>
                </a:solidFill>
              </a:rPr>
              <a:t> синдроме </a:t>
            </a:r>
          </a:p>
        </p:txBody>
      </p:sp>
    </p:spTree>
    <p:extLst>
      <p:ext uri="{BB962C8B-B14F-4D97-AF65-F5344CB8AC3E}">
        <p14:creationId xmlns:p14="http://schemas.microsoft.com/office/powerpoint/2010/main" val="354659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ru-RU" sz="2400" b="1" dirty="0" smtClean="0"/>
              <a:t>2. по </a:t>
            </a:r>
            <a:r>
              <a:rPr lang="ru-RU" sz="2400" b="1" dirty="0"/>
              <a:t>степени тяжести для пациентов, получающих </a:t>
            </a:r>
            <a:r>
              <a:rPr lang="ru-RU" sz="2400" b="1" dirty="0" smtClean="0"/>
              <a:t>лечение (на основании проводимого лечения):</a:t>
            </a:r>
            <a:endParaRPr lang="ru-RU" sz="2400" b="1" dirty="0"/>
          </a:p>
          <a:p>
            <a:pPr lvl="1" algn="just"/>
            <a:r>
              <a:rPr lang="ru-RU" sz="2400" dirty="0" smtClean="0"/>
              <a:t>Легкая </a:t>
            </a:r>
            <a:r>
              <a:rPr lang="ru-RU" sz="2400" dirty="0"/>
              <a:t>БА: хорошо контролируется на фоне терапии в объеме 1 или 2 ступени по GINA </a:t>
            </a:r>
            <a:endParaRPr lang="ru-RU" sz="2400" dirty="0" smtClean="0"/>
          </a:p>
          <a:p>
            <a:pPr lvl="1" algn="just"/>
            <a:r>
              <a:rPr lang="ru-RU" sz="2400" dirty="0" smtClean="0"/>
              <a:t>Среднетяжелая </a:t>
            </a:r>
            <a:r>
              <a:rPr lang="ru-RU" sz="2400" dirty="0"/>
              <a:t>БА: хорошо контролируется на фоне терапии 3 или 4 ступени по GINA.</a:t>
            </a:r>
          </a:p>
          <a:p>
            <a:pPr lvl="1" algn="just"/>
            <a:r>
              <a:rPr lang="ru-RU" sz="2400" dirty="0"/>
              <a:t>Тяжелая БА: БА, которая для достижения контроля требует терапии, соответствующей 5 ступени по GINA, при этом, попытки снижения объема контролирующей терапии неизменно приводят к потере контроля симптомов БА, или астма остается неконтролируемой, </a:t>
            </a:r>
          </a:p>
          <a:p>
            <a:pPr marL="0" indent="0" algn="just">
              <a:buNone/>
            </a:pPr>
            <a:r>
              <a:rPr lang="ru-RU" sz="2400" dirty="0"/>
              <a:t>Поскольку течение БА крайне вариабельно, степень тяжести заболевания может </a:t>
            </a:r>
            <a:r>
              <a:rPr lang="ru-RU" sz="2400" dirty="0" smtClean="0"/>
              <a:t>меняться </a:t>
            </a:r>
            <a:r>
              <a:rPr lang="ru-RU" sz="2400" dirty="0"/>
              <a:t>на протяжении месяцев и лет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92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3. по степени тяжести для пациентов с впервые выявленной БА (на основании клинической картины):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/>
          <a:stretch/>
        </p:blipFill>
        <p:spPr>
          <a:xfrm>
            <a:off x="539552" y="1268760"/>
            <a:ext cx="82809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4. по </a:t>
            </a:r>
            <a:r>
              <a:rPr lang="ru-RU" sz="2400" b="1" dirty="0"/>
              <a:t>уровню </a:t>
            </a:r>
            <a:r>
              <a:rPr lang="ru-RU" sz="2400" b="1" dirty="0" smtClean="0"/>
              <a:t>контроля:</a:t>
            </a:r>
            <a:endParaRPr lang="ru-RU" sz="2400" dirty="0"/>
          </a:p>
          <a:p>
            <a:r>
              <a:rPr lang="ru-RU" sz="2400" dirty="0" smtClean="0"/>
              <a:t>контролируемая;</a:t>
            </a:r>
          </a:p>
          <a:p>
            <a:r>
              <a:rPr lang="ru-RU" sz="2400" dirty="0" smtClean="0"/>
              <a:t>частично контролируемая;</a:t>
            </a:r>
          </a:p>
          <a:p>
            <a:r>
              <a:rPr lang="ru-RU" sz="2400" dirty="0" smtClean="0"/>
              <a:t>неконтролируемая.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Уровень контроля БА определяется по частоте дневных и ночных приступов БА, потребности в симптоматической терапии и </a:t>
            </a:r>
            <a:r>
              <a:rPr lang="ru-RU" sz="2400" dirty="0" smtClean="0"/>
              <a:t>ограничению </a:t>
            </a:r>
            <a:r>
              <a:rPr lang="ru-RU" sz="2400" dirty="0"/>
              <a:t>в </a:t>
            </a:r>
            <a:r>
              <a:rPr lang="ru-RU" sz="2400" dirty="0" smtClean="0"/>
              <a:t>активности </a:t>
            </a:r>
            <a:r>
              <a:rPr lang="ru-RU" sz="2400" dirty="0"/>
              <a:t>в результате БА. </a:t>
            </a:r>
            <a:endParaRPr lang="ru-RU" sz="2400" dirty="0" smtClean="0"/>
          </a:p>
          <a:p>
            <a:pPr marL="0" lvl="0" indent="0" algn="just">
              <a:buNone/>
            </a:pPr>
            <a:endParaRPr lang="ru-RU" sz="2400" b="1" dirty="0" smtClean="0"/>
          </a:p>
          <a:p>
            <a:pPr marL="0" lvl="0" indent="0" algn="just">
              <a:buNone/>
            </a:pPr>
            <a:r>
              <a:rPr lang="ru-RU" sz="2400" b="1" dirty="0" smtClean="0"/>
              <a:t>5. по </a:t>
            </a:r>
            <a:r>
              <a:rPr lang="ru-RU" sz="2400" b="1" dirty="0"/>
              <a:t>стадиям </a:t>
            </a:r>
            <a:r>
              <a:rPr lang="ru-RU" sz="2400" b="1" dirty="0" smtClean="0"/>
              <a:t>заболевания:</a:t>
            </a:r>
          </a:p>
          <a:p>
            <a:pPr marL="0" lvl="0" indent="0" algn="just">
              <a:buNone/>
            </a:pPr>
            <a:r>
              <a:rPr lang="ru-RU" sz="2400" dirty="0" smtClean="0"/>
              <a:t>- ремиссия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- обострение</a:t>
            </a:r>
          </a:p>
          <a:p>
            <a:pPr marL="0" indent="0" algn="just">
              <a:buNone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62991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44127"/>
            <a:ext cx="8136904" cy="4824536"/>
          </a:xfrm>
        </p:spPr>
      </p:pic>
      <p:sp>
        <p:nvSpPr>
          <p:cNvPr id="3" name="TextBox 2"/>
          <p:cNvSpPr txBox="1"/>
          <p:nvPr/>
        </p:nvSpPr>
        <p:spPr>
          <a:xfrm>
            <a:off x="611560" y="619133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Выделяют 2 группы факторов, способствующих появлению и развитию бронхиальной астмы.</a:t>
            </a:r>
          </a:p>
          <a:p>
            <a:pPr algn="just"/>
            <a:r>
              <a:rPr lang="ru-RU" sz="1600" b="1" dirty="0"/>
              <a:t>Внутренние факторы </a:t>
            </a:r>
            <a:r>
              <a:rPr lang="ru-RU" sz="1600" dirty="0"/>
              <a:t>– обуславливают повышенную склонность пациента к возникновению болезни.</a:t>
            </a:r>
          </a:p>
          <a:p>
            <a:pPr algn="just"/>
            <a:r>
              <a:rPr lang="ru-RU" sz="1600" b="1" dirty="0"/>
              <a:t>Факторы окружающей среды </a:t>
            </a:r>
            <a:r>
              <a:rPr lang="ru-RU" sz="1600" dirty="0"/>
              <a:t>– факторы, непосредственно вызывающие развитие БА</a:t>
            </a:r>
          </a:p>
        </p:txBody>
      </p:sp>
    </p:spTree>
    <p:extLst>
      <p:ext uri="{BB962C8B-B14F-4D97-AF65-F5344CB8AC3E}">
        <p14:creationId xmlns:p14="http://schemas.microsoft.com/office/powerpoint/2010/main" val="392714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Патогенез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Бронхиальная астма, независимо от ее формы, клинико-патогенетического варианта и конкретных этиологических факторов, ведущих к ее развитию, представляет собой хроническое воспалительное заболевание дыхательных путей, отличающееся выраженной </a:t>
            </a:r>
            <a:r>
              <a:rPr lang="ru-RU" dirty="0" smtClean="0"/>
              <a:t>гиперреактивностью бронхов </a:t>
            </a:r>
            <a:r>
              <a:rPr lang="ru-RU" dirty="0"/>
              <a:t>и возникновением бронхиальной обструкции, обусловленной несколькими патогенетическими механизмами:</a:t>
            </a:r>
          </a:p>
          <a:p>
            <a:pPr algn="just"/>
            <a:r>
              <a:rPr lang="ru-RU" dirty="0" smtClean="0"/>
              <a:t>острым </a:t>
            </a:r>
            <a:r>
              <a:rPr lang="ru-RU" dirty="0"/>
              <a:t>спазмом гладкой мускулатуры бронхов;</a:t>
            </a:r>
          </a:p>
          <a:p>
            <a:pPr algn="just"/>
            <a:r>
              <a:rPr lang="ru-RU" dirty="0" smtClean="0"/>
              <a:t>воспалительным </a:t>
            </a:r>
            <a:r>
              <a:rPr lang="ru-RU" dirty="0"/>
              <a:t>отеком стенки бронхов;</a:t>
            </a:r>
          </a:p>
          <a:p>
            <a:pPr algn="just"/>
            <a:r>
              <a:rPr lang="ru-RU" dirty="0" smtClean="0"/>
              <a:t>формированием </a:t>
            </a:r>
            <a:r>
              <a:rPr lang="ru-RU" dirty="0"/>
              <a:t>в просвете воздухоносных путей слизистых пробок;</a:t>
            </a:r>
          </a:p>
          <a:p>
            <a:pPr algn="just"/>
            <a:r>
              <a:rPr lang="ru-RU" dirty="0" smtClean="0"/>
              <a:t>морфологической </a:t>
            </a:r>
            <a:r>
              <a:rPr lang="ru-RU" dirty="0"/>
              <a:t>перестройкой стенки бронхов и </a:t>
            </a:r>
            <a:r>
              <a:rPr lang="ru-RU" dirty="0" smtClean="0"/>
              <a:t>перибронхиальной </a:t>
            </a:r>
            <a:r>
              <a:rPr lang="ru-RU" dirty="0"/>
              <a:t>ткани.</a:t>
            </a:r>
          </a:p>
          <a:p>
            <a:pPr marL="0" indent="0" algn="just">
              <a:buNone/>
            </a:pPr>
            <a:r>
              <a:rPr lang="ru-RU" dirty="0"/>
              <a:t>Механизмы формирования хронического воспаления бронхов при экзогенной (</a:t>
            </a:r>
            <a:r>
              <a:rPr lang="ru-RU" dirty="0" err="1"/>
              <a:t>атопической</a:t>
            </a:r>
            <a:r>
              <a:rPr lang="ru-RU" dirty="0"/>
              <a:t>, аллергической) и эндогенной (неаллергической) БА несколько различаются между собой, однако в обоих случаях реализация этих механизмов приводит к высвобождению большого количества медиаторов, вызывающих и поддерживающих характерный для БА воспалительный процесс в стенке бронха.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92080" y="764024"/>
            <a:ext cx="361547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При </a:t>
            </a:r>
            <a:r>
              <a:rPr lang="ru-RU" sz="1400" b="1" dirty="0"/>
              <a:t>экзогенной форме БА </a:t>
            </a:r>
            <a:r>
              <a:rPr lang="ru-RU" sz="1400" dirty="0"/>
              <a:t>процесс высвобождения медиаторов воспаления инициируется </a:t>
            </a:r>
            <a:r>
              <a:rPr lang="ru-RU" sz="1400" dirty="0" err="1"/>
              <a:t>IgЕ</a:t>
            </a:r>
            <a:r>
              <a:rPr lang="ru-RU" sz="1400" dirty="0"/>
              <a:t>-зависимой аллергической реакцией немедленного типа. При </a:t>
            </a:r>
            <a:r>
              <a:rPr lang="ru-RU" sz="1400" b="1" dirty="0" smtClean="0"/>
              <a:t>эндогенной </a:t>
            </a:r>
            <a:r>
              <a:rPr lang="ru-RU" sz="1400" b="1" dirty="0"/>
              <a:t>форме БА </a:t>
            </a:r>
            <a:r>
              <a:rPr lang="ru-RU" sz="1400" dirty="0"/>
              <a:t>активация тучных клеток, эозинофилов, лимфоцитов, метаболизма </a:t>
            </a:r>
            <a:r>
              <a:rPr lang="ru-RU" sz="1400" dirty="0" err="1"/>
              <a:t>арахидоновой</a:t>
            </a:r>
            <a:r>
              <a:rPr lang="ru-RU" sz="1400" dirty="0"/>
              <a:t> кислоты, выделение </a:t>
            </a:r>
            <a:r>
              <a:rPr lang="ru-RU" sz="1400" dirty="0" err="1"/>
              <a:t>нейропептидов</a:t>
            </a:r>
            <a:r>
              <a:rPr lang="ru-RU" sz="1400" dirty="0"/>
              <a:t> и преобладание тонуса блуждающего нерва с образованием простагландинов, </a:t>
            </a:r>
            <a:r>
              <a:rPr lang="ru-RU" sz="1400" dirty="0" err="1"/>
              <a:t>лейкотриенов</a:t>
            </a:r>
            <a:r>
              <a:rPr lang="ru-RU" sz="1400" dirty="0"/>
              <a:t>, </a:t>
            </a:r>
            <a:r>
              <a:rPr lang="ru-RU" sz="1400" dirty="0" err="1"/>
              <a:t>тромбоксана</a:t>
            </a:r>
            <a:r>
              <a:rPr lang="ru-RU" sz="1400" dirty="0"/>
              <a:t> и других медиаторов воспаления происходит без участия </a:t>
            </a:r>
            <a:r>
              <a:rPr lang="ru-RU" sz="1400" dirty="0" err="1"/>
              <a:t>IgЕ</a:t>
            </a:r>
            <a:r>
              <a:rPr lang="ru-RU" sz="1400" dirty="0"/>
              <a:t>-зависимой аллергической реакции немедленного типа, например под влиянием прямого раздражающего или токсического действия неаллергических агентов на воздухоносные пути. </a:t>
            </a:r>
          </a:p>
          <a:p>
            <a:pPr algn="just"/>
            <a:r>
              <a:rPr lang="ru-RU" sz="1400" dirty="0"/>
              <a:t>Тем не менее, в обоих случаях в результате формирования хронического воспаления стенки бронхов наблюдается повреждение эпителия, повышение тонуса гладкой мускулатуры, воспалительный отек стенки бронхов, гиперсекреция слизи и формирование </a:t>
            </a:r>
            <a:r>
              <a:rPr lang="ru-RU" sz="1400" dirty="0" err="1"/>
              <a:t>бронхообструктивного</a:t>
            </a:r>
            <a:r>
              <a:rPr lang="ru-RU" sz="1400" dirty="0"/>
              <a:t> </a:t>
            </a:r>
            <a:r>
              <a:rPr lang="ru-RU" sz="1400" dirty="0" smtClean="0"/>
              <a:t>синдрома</a:t>
            </a:r>
            <a:r>
              <a:rPr lang="ru-RU" sz="1400" dirty="0"/>
              <a:t>.</a:t>
            </a:r>
            <a:endParaRPr lang="ru-RU" sz="1400" dirty="0" smtClean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024"/>
            <a:ext cx="4752528" cy="5583835"/>
          </a:xfrm>
        </p:spPr>
      </p:pic>
    </p:spTree>
    <p:extLst>
      <p:ext uri="{BB962C8B-B14F-4D97-AF65-F5344CB8AC3E}">
        <p14:creationId xmlns:p14="http://schemas.microsoft.com/office/powerpoint/2010/main" val="360742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Клиническая картина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ru-RU" dirty="0" smtClean="0"/>
              <a:t>чрезвычайно </a:t>
            </a:r>
            <a:r>
              <a:rPr lang="ru-RU" dirty="0"/>
              <a:t>разнообразна и зависит от возраста, фазы болезни (</a:t>
            </a:r>
            <a:r>
              <a:rPr lang="ru-RU" dirty="0" smtClean="0"/>
              <a:t>обострение/ремиссия</a:t>
            </a:r>
            <a:r>
              <a:rPr lang="ru-RU" dirty="0"/>
              <a:t>), фенотипа астмы, выраженности </a:t>
            </a:r>
            <a:r>
              <a:rPr lang="ru-RU" dirty="0" err="1"/>
              <a:t>бронхообструктивного</a:t>
            </a:r>
            <a:r>
              <a:rPr lang="ru-RU" dirty="0"/>
              <a:t> синдрома и т.д.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большинстве случаев первыми клиническими проявлениями БА являются не развернутые приступы удушья, а пароксизмы дыхательного дискомфорта в виде относительно коротких эпизодов внезапно наступающего затрудненного свистящего дыхания и/или кашля, вызванными контактом пациента с многочисленными специфическими и неспецифическими провоцирующими факторами (триггерами). </a:t>
            </a:r>
          </a:p>
          <a:p>
            <a:pPr algn="just"/>
            <a:r>
              <a:rPr lang="ru-RU" dirty="0" smtClean="0"/>
              <a:t>с </a:t>
            </a:r>
            <a:r>
              <a:rPr lang="ru-RU" dirty="0"/>
              <a:t>момента появления первых пароксизмов кашля и свистящего затрудненного дыхания до возникновения типичных развернутых приступов удушья и установления диагноза БА проходят месяцы и годы.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более редких случаях первым проявлением бронхиальной астмы становится развернутый приступ удушья. </a:t>
            </a:r>
          </a:p>
        </p:txBody>
      </p:sp>
    </p:spTree>
    <p:extLst>
      <p:ext uri="{BB962C8B-B14F-4D97-AF65-F5344CB8AC3E}">
        <p14:creationId xmlns:p14="http://schemas.microsoft.com/office/powerpoint/2010/main" val="112952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Развернутая клиническая картина БА складывается из периодов обострения и ремиссии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Обострение </a:t>
            </a:r>
            <a:r>
              <a:rPr lang="ru-RU" b="1" dirty="0"/>
              <a:t>БА</a:t>
            </a:r>
            <a:r>
              <a:rPr lang="ru-RU" dirty="0"/>
              <a:t> - эпизоды нарастающей одышки, кашля, свистящих хрипов или заложенности в грудной клетке, учащения приступов затруднения дыхания и </a:t>
            </a:r>
            <a:r>
              <a:rPr lang="ru-RU" dirty="0" smtClean="0"/>
              <a:t>удушья, </a:t>
            </a:r>
            <a:r>
              <a:rPr lang="ru-RU" dirty="0"/>
              <a:t>требующие изменений обычного режима терапии. </a:t>
            </a:r>
            <a:r>
              <a:rPr lang="ru-RU" dirty="0" smtClean="0"/>
              <a:t>Для </a:t>
            </a:r>
            <a:r>
              <a:rPr lang="ru-RU" dirty="0"/>
              <a:t>обострения характерно снижение пиковой скорости выдоха (ПСВ) и объёма форсированного выдоха за 1 секунду </a:t>
            </a:r>
            <a:r>
              <a:rPr lang="ru-RU" dirty="0" smtClean="0"/>
              <a:t>(</a:t>
            </a:r>
            <a:r>
              <a:rPr lang="ru-RU" dirty="0"/>
              <a:t>ОФВ</a:t>
            </a:r>
            <a:r>
              <a:rPr lang="ru-RU" baseline="-25000" dirty="0"/>
              <a:t>1</a:t>
            </a:r>
            <a:r>
              <a:rPr lang="ru-RU" dirty="0" smtClean="0"/>
              <a:t>). Провоцируют </a:t>
            </a:r>
            <a:r>
              <a:rPr lang="ru-RU" dirty="0"/>
              <a:t>возникновение обострения многочисленные факторы риска. </a:t>
            </a:r>
          </a:p>
          <a:p>
            <a:pPr marL="0" indent="0" algn="just">
              <a:buNone/>
            </a:pPr>
            <a:r>
              <a:rPr lang="ru-RU" dirty="0"/>
              <a:t>Обострение может развиваться как у пациентов с уже установленным диагнозом БА, так и быть первым проявлением заболевания вне зависимости от его тяжести. Разрешение симптомов происходит, как правило, в сроки 5-14 дней.</a:t>
            </a:r>
          </a:p>
          <a:p>
            <a:pPr marL="0" indent="0" algn="just">
              <a:buNone/>
            </a:pPr>
            <a:r>
              <a:rPr lang="ru-RU" dirty="0"/>
              <a:t>В развитии приступа удушья выделяют три периода: </a:t>
            </a:r>
          </a:p>
          <a:p>
            <a:pPr marL="0" indent="0" algn="just">
              <a:buNone/>
            </a:pPr>
            <a:r>
              <a:rPr lang="ru-RU" dirty="0"/>
              <a:t>1) период предвестников (продромальный период); </a:t>
            </a:r>
          </a:p>
          <a:p>
            <a:pPr marL="0" indent="0" algn="just">
              <a:buNone/>
            </a:pPr>
            <a:r>
              <a:rPr lang="ru-RU" dirty="0"/>
              <a:t>2) период удушья; </a:t>
            </a:r>
          </a:p>
          <a:p>
            <a:pPr marL="0" indent="0" algn="just">
              <a:buNone/>
            </a:pPr>
            <a:r>
              <a:rPr lang="ru-RU" dirty="0"/>
              <a:t>3) период обратного развития приступа.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95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Период предвестников.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 anchor="ctr"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Развивается </a:t>
            </a:r>
            <a:r>
              <a:rPr lang="ru-RU" dirty="0"/>
              <a:t>за несколько минут, часов или даже дней до начала приступа. Чаще всего появляются признаки вазомоторного или аллергического ринита и конъюнктивита, у некоторых больных резко изменяется настроение, возникает внутреннее беспокойство, раздражительность, психическая депрессия, головные боли. Чрезвычайно характерно появление приступообразного, мучительного малопродуктивного кашля, который сопровождается ощущением заложенности в груди, быстро нарастающей одышкой экспираторного характера, и вскоре перерастает в удушье. </a:t>
            </a:r>
          </a:p>
        </p:txBody>
      </p:sp>
    </p:spTree>
    <p:extLst>
      <p:ext uri="{BB962C8B-B14F-4D97-AF65-F5344CB8AC3E}">
        <p14:creationId xmlns:p14="http://schemas.microsoft.com/office/powerpoint/2010/main" val="112112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Приступ удушья.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dirty="0" smtClean="0"/>
              <a:t>Появляется </a:t>
            </a:r>
            <a:r>
              <a:rPr lang="ru-RU" sz="3400" dirty="0"/>
              <a:t>чувство нехватки воздуха и затрудненного дыхания. Пациент жадно «хватает» воздух ртом, делая короткий вдох. Выдох резко затруднен, его продолжительность становится в 3-4 раза больше, чем продолжительность вдоха. Нередко такое затрудненное дыхание сопровождается слышимыми на расстоянии громкими дистанционными сухими хрипами (преимущественно </a:t>
            </a:r>
            <a:r>
              <a:rPr lang="ru-RU" sz="3400" dirty="0" err="1" smtClean="0"/>
              <a:t>высокотональными</a:t>
            </a:r>
            <a:r>
              <a:rPr lang="ru-RU" sz="3400" dirty="0"/>
              <a:t>). </a:t>
            </a:r>
          </a:p>
          <a:p>
            <a:pPr marL="0" indent="0" algn="just">
              <a:buNone/>
            </a:pPr>
            <a:r>
              <a:rPr lang="ru-RU" sz="3400" b="1" dirty="0"/>
              <a:t>Осмотр. </a:t>
            </a:r>
            <a:r>
              <a:rPr lang="ru-RU" sz="3400" dirty="0"/>
              <a:t>Вынужденное положение </a:t>
            </a:r>
            <a:r>
              <a:rPr lang="ru-RU" sz="3400" dirty="0" smtClean="0"/>
              <a:t>больного – сидит </a:t>
            </a:r>
            <a:r>
              <a:rPr lang="ru-RU" sz="3400" dirty="0"/>
              <a:t>или стоит, опираясь руками на колени, край кровати или стола. </a:t>
            </a:r>
            <a:r>
              <a:rPr lang="ru-RU" sz="3400" dirty="0" smtClean="0"/>
              <a:t>Больной </a:t>
            </a:r>
            <a:r>
              <a:rPr lang="ru-RU" sz="3400" dirty="0"/>
              <a:t>обычно возбужден. Лицо выражает страдание и испуг. Речь </a:t>
            </a:r>
            <a:r>
              <a:rPr lang="ru-RU" sz="3400" dirty="0" smtClean="0"/>
              <a:t>затруднена. </a:t>
            </a:r>
            <a:r>
              <a:rPr lang="ru-RU" sz="3400" dirty="0"/>
              <a:t>Кожные покровы бледные с сероватым оттенком. При нарастании дыхательной недостаточности и гипоксемии появляется диффузный, серый цианоз. Кожа влажная, нередко заметны капельки пота на лице, шее, грудной стенке. </a:t>
            </a:r>
            <a:r>
              <a:rPr lang="ru-RU" sz="3400" dirty="0" smtClean="0"/>
              <a:t>ЧДД увеличено </a:t>
            </a:r>
            <a:r>
              <a:rPr lang="ru-RU" sz="3400" dirty="0"/>
              <a:t>до 20-24 в 1 мин. Во время приступа удушья резко повышается воздушность легких и увеличивается объем грудной клетки. Грудная клетка как бы застывает в положении вдоха, а объем ее дыхательных движений резко уменьшается. Надключичные ямки сглажены или выбухают. </a:t>
            </a:r>
            <a:endParaRPr lang="ru-RU" sz="3400" dirty="0" smtClean="0"/>
          </a:p>
          <a:p>
            <a:pPr marL="0" indent="0" algn="just">
              <a:buNone/>
            </a:pPr>
            <a:r>
              <a:rPr lang="ru-RU" sz="3400" b="1" dirty="0" smtClean="0"/>
              <a:t>При </a:t>
            </a:r>
            <a:r>
              <a:rPr lang="ru-RU" sz="3400" b="1" dirty="0"/>
              <a:t>перкуссии </a:t>
            </a:r>
            <a:r>
              <a:rPr lang="ru-RU" sz="3400" dirty="0"/>
              <a:t>определяется коробочный звук за счет значительного увеличения воздушности легких. Нижние границы легких опущены, верхние –</a:t>
            </a:r>
            <a:r>
              <a:rPr lang="ru-RU" sz="3400" dirty="0" smtClean="0"/>
              <a:t> </a:t>
            </a:r>
            <a:r>
              <a:rPr lang="ru-RU" sz="3400" dirty="0"/>
              <a:t>приподняты. Дыхательная экскурсия нижнего края легких снижена. Границы сердца обычно не определяются из-за выраженной эмфиземы легких</a:t>
            </a:r>
          </a:p>
          <a:p>
            <a:pPr marL="0" indent="0" algn="just">
              <a:buNone/>
            </a:pPr>
            <a:r>
              <a:rPr lang="ru-RU" sz="3400" b="1" dirty="0"/>
              <a:t>При аускультации </a:t>
            </a:r>
            <a:r>
              <a:rPr lang="ru-RU" sz="3400" dirty="0"/>
              <a:t>во время приступа астмы определяется ослабленное дыхание с удлиненным выдохом, одинаковое над симметричными участками легких. Над всей поверхностью легких выслушивается большое количество сухих хрипов, причем преобладают дискантовые (высокие) хрипы. Хрипы выслушиваются в обе фазы дыхания, но более интенсивны и многообразны во время продолжительного выдоха. Тоны сердца приглушены, ритмичные, отмечается тахикардия до 100-110 в минуту. В тяжелых случаях может определяться аритмия, нередко возникающая на фоне приема </a:t>
            </a:r>
            <a:r>
              <a:rPr lang="ru-RU" sz="3400" dirty="0" err="1"/>
              <a:t>симпатомиметиков</a:t>
            </a:r>
            <a:r>
              <a:rPr lang="ru-RU" sz="3400" dirty="0"/>
              <a:t> или теофиллина, а также акцепт II тона на легочной артерии, свидетельствующий о повышении давления в легочной артерии. При среднетяжелом и тяжелом приступах удушья может определяться парадоксальный пульс с колебаниями систолического АД </a:t>
            </a:r>
            <a:r>
              <a:rPr lang="ru-RU" sz="3400" dirty="0" err="1"/>
              <a:t>иа</a:t>
            </a:r>
            <a:r>
              <a:rPr lang="ru-RU" sz="3400" dirty="0"/>
              <a:t> вдохе и выдохе больше 15-20 мм. рт. ст</a:t>
            </a:r>
            <a:r>
              <a:rPr lang="ru-RU" sz="3400" dirty="0" smtClean="0"/>
              <a:t>.</a:t>
            </a:r>
            <a:endParaRPr lang="ru-RU" sz="3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98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Бронхообструктивный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синдром (</a:t>
            </a:r>
            <a:r>
              <a:rPr lang="ru-RU" b="1" dirty="0">
                <a:solidFill>
                  <a:srgbClr val="FF0000"/>
                </a:solidFill>
              </a:rPr>
              <a:t>БОС) </a:t>
            </a:r>
            <a:r>
              <a:rPr lang="ru-RU" dirty="0"/>
              <a:t>– это клинический </a:t>
            </a:r>
            <a:r>
              <a:rPr lang="ru-RU" dirty="0" err="1"/>
              <a:t>симптомокомплекс</a:t>
            </a:r>
            <a:r>
              <a:rPr lang="ru-RU" dirty="0"/>
              <a:t>, характеризующийся нарушением проходимости бронхиального дерева, которое может быть вызвано как функциональными (обратимыми), так и органическими (необратимыми) причинами. 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33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Период обратного развития приступа</a:t>
            </a:r>
            <a:r>
              <a:rPr lang="ru-RU" sz="28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большинстве неосложненных случаев приступ удушья купируется только после применения </a:t>
            </a:r>
            <a:r>
              <a:rPr lang="ru-RU" dirty="0" err="1"/>
              <a:t>бронходилататоров</a:t>
            </a:r>
            <a:r>
              <a:rPr lang="ru-RU" dirty="0"/>
              <a:t>. При разрешении приступа удушья возобновляется кашель, который теперь сопровождается отхождением вязкой «стекловидной» мокроты, иногда в виде своеобразных «слепков» мелких бронхов. После этого состояние больного постепенно улучшается и приступ купируется. Продолжительность приступов удушья варьируют в широких пределах — от нескольких десятков минут до нескольких часов и даже суток.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Фаза ремиссии. </a:t>
            </a:r>
          </a:p>
          <a:p>
            <a:pPr marL="0" indent="0" algn="just">
              <a:buNone/>
            </a:pPr>
            <a:r>
              <a:rPr lang="ru-RU" dirty="0"/>
              <a:t>В межприступный период состояние больного БА определяется множеством факторов: возрастом больного, тяжестью течения и характером ремиссии заболевания (стабильной, нестабильной), наличием осложнений БА (эмфиземы легких, хронической дыхательной недостаточности, легочной артериальной гипертензии, легочного сердца и др.), выраженностью хронического </a:t>
            </a:r>
            <a:r>
              <a:rPr lang="ru-RU" dirty="0" err="1"/>
              <a:t>бронхообструктивного</a:t>
            </a:r>
            <a:r>
              <a:rPr lang="ru-RU" dirty="0"/>
              <a:t> синдрома, сопутствующими заболеваниями (инфекциями воздухоносных путей, внелегочными проявлениями </a:t>
            </a:r>
            <a:r>
              <a:rPr lang="ru-RU" dirty="0" err="1"/>
              <a:t>атопического</a:t>
            </a:r>
            <a:r>
              <a:rPr lang="ru-RU" dirty="0"/>
              <a:t> синдрома и др.), наличием побочных реакций и осложнений длительного лечения БА и т.д. Таким образом, клиническая картина БА в межприступный период может быть весьма многообразной, чем во время приступа удушья.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Диагностика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Диагноз </a:t>
            </a:r>
            <a:r>
              <a:rPr lang="ru-RU" dirty="0"/>
              <a:t>бронхиальной астмы устанавливается на основании:</a:t>
            </a:r>
          </a:p>
          <a:p>
            <a:r>
              <a:rPr lang="ru-RU" dirty="0" smtClean="0"/>
              <a:t> анализа </a:t>
            </a:r>
            <a:r>
              <a:rPr lang="ru-RU" dirty="0"/>
              <a:t>жалоб и анамнеза пациента, </a:t>
            </a:r>
          </a:p>
          <a:p>
            <a:r>
              <a:rPr lang="ru-RU" dirty="0" smtClean="0"/>
              <a:t> характера </a:t>
            </a:r>
            <a:r>
              <a:rPr lang="ru-RU" dirty="0"/>
              <a:t>клинических симптомов, </a:t>
            </a:r>
          </a:p>
          <a:p>
            <a:r>
              <a:rPr lang="ru-RU" dirty="0" smtClean="0"/>
              <a:t> данных </a:t>
            </a:r>
            <a:r>
              <a:rPr lang="ru-RU" dirty="0" err="1"/>
              <a:t>физикального</a:t>
            </a:r>
            <a:r>
              <a:rPr lang="ru-RU" dirty="0"/>
              <a:t> обследования, </a:t>
            </a:r>
          </a:p>
          <a:p>
            <a:r>
              <a:rPr lang="ru-RU" dirty="0" smtClean="0"/>
              <a:t> функциональных </a:t>
            </a:r>
            <a:r>
              <a:rPr lang="ru-RU" dirty="0"/>
              <a:t>методов обследования, </a:t>
            </a:r>
          </a:p>
          <a:p>
            <a:r>
              <a:rPr lang="ru-RU" dirty="0" smtClean="0"/>
              <a:t> результатов специфического </a:t>
            </a:r>
            <a:r>
              <a:rPr lang="ru-RU" dirty="0" err="1" smtClean="0"/>
              <a:t>аллергологического</a:t>
            </a:r>
            <a:r>
              <a:rPr lang="ru-RU" dirty="0" smtClean="0"/>
              <a:t> </a:t>
            </a:r>
            <a:r>
              <a:rPr lang="ru-RU" dirty="0"/>
              <a:t>обследования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53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Лабораторная диагностика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226" y="548681"/>
            <a:ext cx="8219256" cy="13681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7200" b="1" dirty="0"/>
              <a:t>1. общий (клинический) анализ крови </a:t>
            </a:r>
            <a:r>
              <a:rPr lang="ru-RU" sz="7200" dirty="0"/>
              <a:t>для выявления возможного повышения уровня эозинофилов или выявления маркеров инфекционного воспаления.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7200" dirty="0" smtClean="0"/>
              <a:t>2</a:t>
            </a:r>
            <a:r>
              <a:rPr lang="ru-RU" sz="7200" b="1" dirty="0"/>
              <a:t>. общий анализ мокроты с цитологическим исследованием </a:t>
            </a:r>
            <a:r>
              <a:rPr lang="ru-RU" sz="7200" dirty="0" smtClean="0"/>
              <a:t>с </a:t>
            </a:r>
            <a:r>
              <a:rPr lang="ru-RU" sz="7200" dirty="0"/>
              <a:t>целью определения фенотипа БА, дифференциальной диагностики с другой патологией нижних дыхательных </a:t>
            </a:r>
            <a:r>
              <a:rPr lang="ru-RU" sz="7200" dirty="0" smtClean="0"/>
              <a:t>путей.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7200" dirty="0" err="1"/>
              <a:t>Эозинофилия</a:t>
            </a:r>
            <a:r>
              <a:rPr lang="ru-RU" sz="7200" dirty="0"/>
              <a:t> мокроты ≥3% является одним из </a:t>
            </a:r>
            <a:r>
              <a:rPr lang="ru-RU" sz="7200" dirty="0" err="1"/>
              <a:t>биомаркеров</a:t>
            </a:r>
            <a:r>
              <a:rPr lang="ru-RU" sz="7200" dirty="0"/>
              <a:t> эозинофильного воспаления, характерного наряду с другими признаками для эозинофильного фенотипа БА. </a:t>
            </a:r>
            <a:endParaRPr lang="ru-RU" sz="7200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05474" y="2492896"/>
            <a:ext cx="2736304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2926" y="2348880"/>
            <a:ext cx="5349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dirty="0"/>
              <a:t>микроскопическом исследовании в мокроте больных БА обнаруживают клетки мерцательного эпителия, большое количество эозинофилов, а также спирали </a:t>
            </a:r>
            <a:r>
              <a:rPr lang="ru-RU" dirty="0" err="1"/>
              <a:t>Куршмана</a:t>
            </a:r>
            <a:r>
              <a:rPr lang="ru-RU" dirty="0"/>
              <a:t> и кристаллы Шарко-Лейдена. </a:t>
            </a:r>
            <a:r>
              <a:rPr lang="ru-RU" b="1" dirty="0"/>
              <a:t>Спирали </a:t>
            </a:r>
            <a:r>
              <a:rPr lang="ru-RU" b="1" dirty="0" err="1"/>
              <a:t>Куршмана</a:t>
            </a:r>
            <a:r>
              <a:rPr lang="ru-RU" b="1" dirty="0"/>
              <a:t> </a:t>
            </a:r>
            <a:r>
              <a:rPr lang="ru-RU" dirty="0"/>
              <a:t>представляют собой своеобразные слизистые слепки мелких бронхов. </a:t>
            </a:r>
            <a:r>
              <a:rPr lang="ru-RU" b="1" dirty="0"/>
              <a:t>Кристаллы Шарко-Лейдена </a:t>
            </a:r>
            <a:r>
              <a:rPr lang="ru-RU" dirty="0"/>
              <a:t>– продукты кристаллизации белков, образующихся при распаде эозинофилов. Это бесцветные образования, имеющие форму октаэдра. Обычно их выявляют при патологических состояниях, сопровождающихся увеличением в мокроте количества эозинофилов.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474" y="5765200"/>
            <a:ext cx="800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3. уровень общего иммуноглобулина Е</a:t>
            </a:r>
            <a:r>
              <a:rPr lang="ru-RU" dirty="0"/>
              <a:t> с целью определения фенотипа заболевания, а также для определения показаний (в случае необходимости) к терапии </a:t>
            </a:r>
            <a:r>
              <a:rPr lang="ru-RU" dirty="0" err="1"/>
              <a:t>омализумабом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43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Инструментальная диагностика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Спирометрия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Рекомендуется проведение спирометрии при установке диагноза БА, через 2-4 недели после назначения терапии и каждые 6-12 </a:t>
            </a:r>
            <a:r>
              <a:rPr lang="ru-RU" dirty="0" err="1"/>
              <a:t>мес</a:t>
            </a:r>
            <a:r>
              <a:rPr lang="ru-RU" dirty="0"/>
              <a:t> при диспансерном наблюдении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Основные показатели спирометрии, оцениваемые в клинической практике при диагностике БА: объем форсированного выдоха за 1 секунду (ОФВ</a:t>
            </a:r>
            <a:r>
              <a:rPr lang="ru-RU" baseline="-25000" dirty="0"/>
              <a:t>1</a:t>
            </a:r>
            <a:r>
              <a:rPr lang="ru-RU" dirty="0"/>
              <a:t>), жизненная емкость легких (ЖЕЛ) и форсированная жизненная емкость легких (ФЖЕЛ), соотношение ОФВ</a:t>
            </a:r>
            <a:r>
              <a:rPr lang="ru-RU" baseline="-25000" dirty="0"/>
              <a:t>1</a:t>
            </a:r>
            <a:r>
              <a:rPr lang="ru-RU" dirty="0"/>
              <a:t>/ФЖЕЛ (индекс </a:t>
            </a:r>
            <a:r>
              <a:rPr lang="ru-RU" dirty="0" err="1"/>
              <a:t>Генслара</a:t>
            </a:r>
            <a:r>
              <a:rPr lang="ru-RU" dirty="0"/>
              <a:t>) или ОФВ</a:t>
            </a:r>
            <a:r>
              <a:rPr lang="ru-RU" baseline="-25000" dirty="0"/>
              <a:t>1</a:t>
            </a:r>
            <a:r>
              <a:rPr lang="ru-RU" dirty="0"/>
              <a:t>/ЖЕЛ (индекс </a:t>
            </a:r>
            <a:r>
              <a:rPr lang="ru-RU" dirty="0" err="1"/>
              <a:t>Тиффно</a:t>
            </a:r>
            <a:r>
              <a:rPr lang="ru-RU" dirty="0"/>
              <a:t>), являющиеся диагностическими при бронхиальной обструкции.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По уроню отклонения ОФВ</a:t>
            </a:r>
            <a:r>
              <a:rPr lang="ru-RU" baseline="-25000" dirty="0"/>
              <a:t>1</a:t>
            </a:r>
            <a:r>
              <a:rPr lang="ru-RU" dirty="0"/>
              <a:t> от должных величин оценивают степени тяжести </a:t>
            </a:r>
            <a:r>
              <a:rPr lang="ru-RU" dirty="0" err="1"/>
              <a:t>обструктивных</a:t>
            </a:r>
            <a:r>
              <a:rPr lang="ru-RU" dirty="0"/>
              <a:t> нарушений. За нижнюю границу нормы принимают уровень 80% от должных величин.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i="1" dirty="0"/>
              <a:t>Из-за обратимости </a:t>
            </a:r>
            <a:r>
              <a:rPr lang="ru-RU" b="1" i="1" dirty="0" err="1"/>
              <a:t>брнхиальной</a:t>
            </a:r>
            <a:r>
              <a:rPr lang="ru-RU" b="1" i="1" dirty="0"/>
              <a:t> обструкции нормальные показатели спирометрии не исключают диагноз БА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18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/>
              <a:t>Бронходилятационный</a:t>
            </a:r>
            <a:r>
              <a:rPr lang="ru-RU" b="1" dirty="0"/>
              <a:t> тест – спирометрия с фармакологической пробой</a:t>
            </a:r>
            <a:r>
              <a:rPr lang="ru-RU" dirty="0"/>
              <a:t> – для установления обратимости бронхиальной обструкции.</a:t>
            </a:r>
          </a:p>
          <a:p>
            <a:pPr algn="just"/>
            <a:r>
              <a:rPr lang="ru-RU" dirty="0" err="1"/>
              <a:t>Бронходилятационный</a:t>
            </a:r>
            <a:r>
              <a:rPr lang="ru-RU" dirty="0"/>
              <a:t> тест считается положительным в случае прироста ОФВ</a:t>
            </a:r>
            <a:r>
              <a:rPr lang="ru-RU" baseline="-25000" dirty="0"/>
              <a:t>1</a:t>
            </a:r>
            <a:r>
              <a:rPr lang="ru-RU" dirty="0"/>
              <a:t> не менее 12% и не менее 200 мл от исходного значения.</a:t>
            </a:r>
          </a:p>
          <a:p>
            <a:pPr algn="just"/>
            <a:r>
              <a:rPr lang="ru-RU" dirty="0"/>
              <a:t>Отрицательный </a:t>
            </a:r>
            <a:r>
              <a:rPr lang="ru-RU" dirty="0" err="1"/>
              <a:t>бронходилятационный</a:t>
            </a:r>
            <a:r>
              <a:rPr lang="ru-RU" dirty="0"/>
              <a:t> тест не исключает диагноз БА, может наблюдаться как при тяжелом обострении, так и у пациентов с длительной стойкой ремиссией (при исходных максимальных показателях ОФВ1 ≥100% от </a:t>
            </a:r>
            <a:r>
              <a:rPr lang="ru-RU" dirty="0" err="1"/>
              <a:t>д.в</a:t>
            </a:r>
            <a:r>
              <a:rPr lang="ru-RU" dirty="0"/>
              <a:t>.).</a:t>
            </a:r>
          </a:p>
          <a:p>
            <a:pPr algn="just"/>
            <a:r>
              <a:rPr lang="ru-RU" b="1" dirty="0" err="1"/>
              <a:t>Бронхоконстрикторный</a:t>
            </a:r>
            <a:r>
              <a:rPr lang="ru-RU" b="1" dirty="0"/>
              <a:t> тест с физической </a:t>
            </a:r>
            <a:r>
              <a:rPr lang="ru-RU" b="1" dirty="0" smtClean="0"/>
              <a:t>нагрузкой </a:t>
            </a:r>
            <a:r>
              <a:rPr lang="ru-RU" dirty="0" smtClean="0"/>
              <a:t>проводится пациентам </a:t>
            </a:r>
            <a:r>
              <a:rPr lang="ru-RU" dirty="0"/>
              <a:t>с подозрением на БА при нормальных исходных показателях спирометрии и отрицательном </a:t>
            </a:r>
            <a:r>
              <a:rPr lang="ru-RU" dirty="0" err="1"/>
              <a:t>бронходилятационном</a:t>
            </a:r>
            <a:r>
              <a:rPr lang="ru-RU" dirty="0"/>
              <a:t> </a:t>
            </a:r>
            <a:r>
              <a:rPr lang="ru-RU" dirty="0" smtClean="0"/>
              <a:t>тесте. Тест считается </a:t>
            </a:r>
            <a:r>
              <a:rPr lang="ru-RU" dirty="0"/>
              <a:t>положительным в случае снижения ОФВ</a:t>
            </a:r>
            <a:r>
              <a:rPr lang="ru-RU" baseline="-25000" dirty="0"/>
              <a:t>1</a:t>
            </a:r>
            <a:r>
              <a:rPr lang="ru-RU" dirty="0"/>
              <a:t> не менее 10% (от исходного </a:t>
            </a:r>
            <a:r>
              <a:rPr lang="ru-RU" dirty="0" smtClean="0"/>
              <a:t>значения).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7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 smtClean="0"/>
              <a:t>Пикфлоуметрия</a:t>
            </a:r>
            <a:r>
              <a:rPr lang="ru-RU" sz="2000" b="1" dirty="0" smtClean="0"/>
              <a:t> – </a:t>
            </a:r>
            <a:r>
              <a:rPr lang="ru-RU" sz="2000" dirty="0" smtClean="0"/>
              <a:t>это </a:t>
            </a:r>
            <a:r>
              <a:rPr lang="ru-RU" sz="2000" dirty="0"/>
              <a:t>метод оценки функции внешнего дыхания </a:t>
            </a:r>
            <a:r>
              <a:rPr lang="ru-RU" sz="2000" dirty="0" smtClean="0"/>
              <a:t>путем </a:t>
            </a:r>
            <a:r>
              <a:rPr lang="ru-RU" sz="2000" dirty="0"/>
              <a:t>измерения </a:t>
            </a:r>
            <a:r>
              <a:rPr lang="ru-RU" sz="2000" b="1" dirty="0"/>
              <a:t>пиковой скорости </a:t>
            </a:r>
            <a:r>
              <a:rPr lang="ru-RU" sz="2000" b="1" dirty="0" smtClean="0"/>
              <a:t>выдоха (ПСВ)</a:t>
            </a:r>
            <a:r>
              <a:rPr lang="ru-RU" sz="2000" dirty="0"/>
              <a:t> </a:t>
            </a:r>
            <a:r>
              <a:rPr lang="ru-RU" sz="2000" b="1" dirty="0" smtClean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максимальной скорости, с которой человек может выдохнуть воздух из </a:t>
            </a:r>
            <a:r>
              <a:rPr lang="ru-RU" sz="2000" dirty="0" smtClean="0"/>
              <a:t>легких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dirty="0" smtClean="0"/>
              <a:t>Используется </a:t>
            </a:r>
            <a:r>
              <a:rPr lang="ru-RU" sz="2000" dirty="0"/>
              <a:t>при невозможности проведения спирометрии при установке диагноза </a:t>
            </a:r>
            <a:r>
              <a:rPr lang="ru-RU" sz="2000" dirty="0" smtClean="0"/>
              <a:t>БА, </a:t>
            </a:r>
            <a:r>
              <a:rPr lang="ru-RU" sz="2000" dirty="0"/>
              <a:t>а при установленном диагнозе </a:t>
            </a:r>
            <a:r>
              <a:rPr lang="ru-RU" sz="2000" b="1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для оценки контроля и выявления рисков обострения.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Выявление повышенной средней суточной вариабельности ПСВ &gt;20% подтверждает диагноз бронхиальной астмы, а величина отклонений прямо пропорциональна тяжести течения болезни. </a:t>
            </a:r>
            <a:endParaRPr lang="ru-RU" sz="2000" dirty="0" smtClean="0"/>
          </a:p>
          <a:p>
            <a:pPr algn="just"/>
            <a:r>
              <a:rPr lang="ru-RU" sz="2000" dirty="0" smtClean="0"/>
              <a:t>Результаты </a:t>
            </a:r>
            <a:r>
              <a:rPr lang="ru-RU" sz="2000" dirty="0" err="1"/>
              <a:t>пикфлоуметрии</a:t>
            </a:r>
            <a:r>
              <a:rPr lang="ru-RU" sz="2000" dirty="0"/>
              <a:t> свидетельствуют в пользу диагноза бронхиальная астма, если ПСВ увеличивается по крайней мере на 15% после ингаляции </a:t>
            </a:r>
            <a:r>
              <a:rPr lang="ru-RU" sz="2000" dirty="0" err="1"/>
              <a:t>бронхолитика</a:t>
            </a:r>
            <a:r>
              <a:rPr lang="ru-RU" sz="2000" dirty="0"/>
              <a:t> или при пробном назначении ИГКС. </a:t>
            </a:r>
            <a:endParaRPr lang="ru-RU" sz="2000" dirty="0" smtClean="0"/>
          </a:p>
          <a:p>
            <a:pPr algn="just"/>
            <a:r>
              <a:rPr lang="ru-RU" sz="2000" dirty="0" smtClean="0"/>
              <a:t>Увеличение </a:t>
            </a:r>
            <a:r>
              <a:rPr lang="ru-RU" sz="2000" dirty="0"/>
              <a:t>среднесуточных колебаний ПСВ на ≥30% или снижение индивидуального лучшего показателя на ≥20% свидетельствует об ухудшении контроля БА и повышенном риске обострения.</a:t>
            </a:r>
          </a:p>
          <a:p>
            <a:pPr marL="0" indent="0" algn="just">
              <a:buNone/>
            </a:pPr>
            <a:r>
              <a:rPr lang="ru-RU" sz="2000" b="1" dirty="0" err="1"/>
              <a:t>Пикфлоуметрия</a:t>
            </a:r>
            <a:r>
              <a:rPr lang="ru-RU" sz="2000" b="1" dirty="0"/>
              <a:t> не может заменить спирометрию, но неоценима для ежедневного мониторинга функции легких в домашних условиях при длительном наблюдении и лечении БА. </a:t>
            </a:r>
          </a:p>
        </p:txBody>
      </p:sp>
    </p:spTree>
    <p:extLst>
      <p:ext uri="{BB962C8B-B14F-4D97-AF65-F5344CB8AC3E}">
        <p14:creationId xmlns:p14="http://schemas.microsoft.com/office/powerpoint/2010/main" val="4120252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72149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b="1" dirty="0"/>
              <a:t>Определения уровня оксида азота в выдыхаемом воздухе (</a:t>
            </a:r>
            <a:r>
              <a:rPr lang="ru-RU" sz="3100" b="1" dirty="0" err="1"/>
              <a:t>FeNO</a:t>
            </a:r>
            <a:r>
              <a:rPr lang="ru-RU" sz="3100" dirty="0"/>
              <a:t>) при установке </a:t>
            </a:r>
            <a:r>
              <a:rPr lang="ru-RU" sz="3100" dirty="0" smtClean="0"/>
              <a:t>диагноза – </a:t>
            </a:r>
            <a:r>
              <a:rPr lang="ru-RU" sz="3100" dirty="0"/>
              <a:t>для выявления признаков эозинофильного воспаления дыхательных </a:t>
            </a:r>
            <a:r>
              <a:rPr lang="ru-RU" sz="3100" dirty="0" smtClean="0"/>
              <a:t>путей и определения фенотипа, </a:t>
            </a:r>
            <a:r>
              <a:rPr lang="ru-RU" sz="3100" dirty="0"/>
              <a:t>при </a:t>
            </a:r>
            <a:r>
              <a:rPr lang="ru-RU" sz="3100" dirty="0" smtClean="0"/>
              <a:t>установленном диагнозе </a:t>
            </a:r>
            <a:r>
              <a:rPr lang="ru-RU" sz="3100" dirty="0"/>
              <a:t>– для оценки эффективности ИГКС, контроля БА и выявления рисков обострения.</a:t>
            </a:r>
          </a:p>
          <a:p>
            <a:pPr marL="0" indent="0" algn="just">
              <a:buNone/>
            </a:pPr>
            <a:r>
              <a:rPr lang="ru-RU" sz="3100" b="1" dirty="0" err="1"/>
              <a:t>Пульсоксиметрия</a:t>
            </a:r>
            <a:r>
              <a:rPr lang="ru-RU" sz="3100" dirty="0"/>
              <a:t> при обострении для выявления степени дыхательной недостаточности.</a:t>
            </a:r>
          </a:p>
          <a:p>
            <a:pPr marL="0" indent="0" algn="just">
              <a:buNone/>
            </a:pPr>
            <a:r>
              <a:rPr lang="ru-RU" sz="3100" b="1" dirty="0"/>
              <a:t>Рентгенография легких или компьютерной томографии органов грудной полости</a:t>
            </a:r>
            <a:r>
              <a:rPr lang="ru-RU" sz="3100" dirty="0"/>
              <a:t> с целью выявления осложнений течения </a:t>
            </a:r>
            <a:r>
              <a:rPr lang="ru-RU" sz="3100" dirty="0" smtClean="0"/>
              <a:t>заболевания, </a:t>
            </a:r>
            <a:r>
              <a:rPr lang="ru-RU" sz="3100" dirty="0"/>
              <a:t>сопутствующих </a:t>
            </a:r>
            <a:r>
              <a:rPr lang="ru-RU" sz="3100" dirty="0" smtClean="0"/>
              <a:t>заболеваний, </a:t>
            </a:r>
            <a:r>
              <a:rPr lang="ru-RU" sz="3100" dirty="0"/>
              <a:t>или с целью дифференциальной диагностики с другой патологией нижних дыхательных путей.</a:t>
            </a:r>
          </a:p>
          <a:p>
            <a:pPr marL="0" indent="0" algn="just">
              <a:buNone/>
            </a:pPr>
            <a:r>
              <a:rPr lang="ru-RU" sz="3100" b="1" dirty="0"/>
              <a:t>Бронхоскопия, </a:t>
            </a:r>
            <a:r>
              <a:rPr lang="ru-RU" sz="3100" b="1" dirty="0" err="1"/>
              <a:t>эзофагогастроскопия</a:t>
            </a:r>
            <a:r>
              <a:rPr lang="ru-RU" sz="3100" b="1" dirty="0"/>
              <a:t>, электрокардиография с </a:t>
            </a:r>
            <a:r>
              <a:rPr lang="ru-RU" sz="3100" dirty="0"/>
              <a:t>целью выявления сопутствующих заболеваний, влияющих на течение и выбор терапии БА, или с целью дифференциальной диагностики</a:t>
            </a:r>
            <a:r>
              <a:rPr lang="ru-RU" sz="3100" dirty="0" smtClean="0"/>
              <a:t>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65514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Оценка </a:t>
            </a:r>
            <a:r>
              <a:rPr lang="ru-RU" b="1" dirty="0" err="1">
                <a:solidFill>
                  <a:srgbClr val="FF0000"/>
                </a:solidFill>
              </a:rPr>
              <a:t>аллергологического</a:t>
            </a:r>
            <a:r>
              <a:rPr lang="ru-RU" b="1" dirty="0">
                <a:solidFill>
                  <a:srgbClr val="FF0000"/>
                </a:solidFill>
              </a:rPr>
              <a:t> статуса.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 anchor="ctr"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200" dirty="0" smtClean="0"/>
              <a:t>1. </a:t>
            </a:r>
            <a:r>
              <a:rPr lang="ru-RU" sz="4200" b="1" dirty="0" smtClean="0"/>
              <a:t>кожные </a:t>
            </a:r>
            <a:r>
              <a:rPr lang="ru-RU" sz="4200" b="1" dirty="0"/>
              <a:t>пробы с наиболее вероятными аллергенами </a:t>
            </a:r>
            <a:r>
              <a:rPr lang="ru-RU" sz="4200" dirty="0"/>
              <a:t>(</a:t>
            </a:r>
            <a:r>
              <a:rPr lang="ru-RU" sz="4200" dirty="0" err="1"/>
              <a:t>скарификационные</a:t>
            </a:r>
            <a:r>
              <a:rPr lang="ru-RU" sz="4200" dirty="0"/>
              <a:t>, </a:t>
            </a:r>
            <a:r>
              <a:rPr lang="ru-RU" sz="4200" dirty="0" err="1"/>
              <a:t>уколочные</a:t>
            </a:r>
            <a:r>
              <a:rPr lang="ru-RU" sz="4200" dirty="0"/>
              <a:t>, </a:t>
            </a:r>
            <a:r>
              <a:rPr lang="ru-RU" sz="4200" dirty="0" smtClean="0"/>
              <a:t>внутрикожные).</a:t>
            </a:r>
          </a:p>
          <a:p>
            <a:pPr marL="0" indent="0" algn="just">
              <a:buNone/>
            </a:pPr>
            <a:r>
              <a:rPr lang="ru-RU" sz="4200" dirty="0" smtClean="0"/>
              <a:t>Кожные </a:t>
            </a:r>
            <a:r>
              <a:rPr lang="ru-RU" sz="4200" dirty="0"/>
              <a:t>пробы — это наиболее простой, удобный и достаточно достоверный способ выявления специфических </a:t>
            </a:r>
            <a:r>
              <a:rPr lang="ru-RU" sz="4200" dirty="0" err="1" smtClean="0"/>
              <a:t>IgE</a:t>
            </a:r>
            <a:r>
              <a:rPr lang="ru-RU" sz="4200" dirty="0" smtClean="0"/>
              <a:t>-антител</a:t>
            </a:r>
            <a:r>
              <a:rPr lang="ru-RU" sz="4200" dirty="0"/>
              <a:t>. Кожные пробы применяют для выявления аллергенов, контакт с которыми вызвал заболевание. Метод основан на возникновении аллергической реакции немедленного типа при контакте специфического аллергена с кожей, ранее сенсибилизированной циркулирующими специфическими </a:t>
            </a:r>
            <a:r>
              <a:rPr lang="ru-RU" sz="4200" dirty="0" err="1"/>
              <a:t>IgE</a:t>
            </a:r>
            <a:r>
              <a:rPr lang="ru-RU" sz="4200" dirty="0"/>
              <a:t>-антителами. </a:t>
            </a:r>
          </a:p>
          <a:p>
            <a:pPr marL="0" indent="0" algn="just">
              <a:buNone/>
            </a:pPr>
            <a:r>
              <a:rPr lang="ru-RU" sz="4200" dirty="0"/>
              <a:t>В результате такой реакции на коже в месте введения аллергена образуется эритема и волдырь (папула), появляется зуд кожи, что расценивается как положительный результат пробы. При выборе аллергенов, которые используются для проведения кожных проб, обязательно учитывают анамнестические данные. </a:t>
            </a:r>
          </a:p>
          <a:p>
            <a:pPr marL="0" indent="0" algn="just">
              <a:buNone/>
            </a:pPr>
            <a:r>
              <a:rPr lang="ru-RU" sz="4200" dirty="0"/>
              <a:t>Кожные пробы выполняют только в фазе ремиссии заболевания, учитывая тяжесть клинической картины и срок, прошедший с момента последнего обострения. </a:t>
            </a:r>
          </a:p>
          <a:p>
            <a:pPr marL="0" indent="0" algn="just">
              <a:buNone/>
            </a:pPr>
            <a:r>
              <a:rPr lang="ru-RU" sz="4200" dirty="0" smtClean="0"/>
              <a:t>2</a:t>
            </a:r>
            <a:r>
              <a:rPr lang="ru-RU" sz="4200" b="1" dirty="0" smtClean="0"/>
              <a:t>. Определение уровня </a:t>
            </a:r>
            <a:r>
              <a:rPr lang="ru-RU" sz="4200" b="1" dirty="0"/>
              <a:t>антител к антигенам растительного, животного и химического происхождения  в крови</a:t>
            </a:r>
            <a:r>
              <a:rPr lang="ru-RU" sz="4200" dirty="0"/>
              <a:t> (определение уровня аллерген-специфических </a:t>
            </a:r>
            <a:r>
              <a:rPr lang="ru-RU" sz="4200" dirty="0" err="1"/>
              <a:t>IgE</a:t>
            </a:r>
            <a:r>
              <a:rPr lang="ru-RU" sz="4200" dirty="0"/>
              <a:t> антител) с целью подтверждения аллергического фенотипа БА, выявления причинно-значимых аллергенов </a:t>
            </a:r>
            <a:r>
              <a:rPr lang="ru-RU" sz="4200" dirty="0" smtClean="0"/>
              <a:t>для выработки </a:t>
            </a:r>
            <a:r>
              <a:rPr lang="ru-RU" sz="4200" dirty="0"/>
              <a:t>рекомендаций по образу жизни, питанию и определения целесообразности проведения аллерген-специфической иммунотерапии.</a:t>
            </a:r>
          </a:p>
          <a:p>
            <a:pPr marL="0" indent="0" algn="just">
              <a:buNone/>
            </a:pPr>
            <a:r>
              <a:rPr lang="ru-RU" sz="4200" dirty="0"/>
              <a:t>Особенно важно при неубедительных результатах кожных проб либо при невозможности их постановки (например, в период обострения аллергического заболевания или наличии иных противопоказаний), отсутствии необходимых диагностических аллергенов. </a:t>
            </a:r>
          </a:p>
        </p:txBody>
      </p:sp>
    </p:spTree>
    <p:extLst>
      <p:ext uri="{BB962C8B-B14F-4D97-AF65-F5344CB8AC3E}">
        <p14:creationId xmlns:p14="http://schemas.microsoft.com/office/powerpoint/2010/main" val="314027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(вне обострения)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Основной </a:t>
            </a:r>
            <a:r>
              <a:rPr lang="ru-RU" sz="2200" dirty="0"/>
              <a:t>целью лечения БА является достижение и поддержание контроля над клиническими проявлениями заболевания. Такой контроль подразумевает достижение следующих эффектов:</a:t>
            </a:r>
          </a:p>
          <a:p>
            <a:pPr marL="400050" lvl="1" indent="0">
              <a:buNone/>
            </a:pPr>
            <a:r>
              <a:rPr lang="ru-RU" sz="2200" dirty="0"/>
              <a:t>- минимизации симптомов заболевания;</a:t>
            </a:r>
          </a:p>
          <a:p>
            <a:pPr marL="400050" lvl="1" indent="0">
              <a:buNone/>
            </a:pPr>
            <a:r>
              <a:rPr lang="ru-RU" sz="2200" dirty="0"/>
              <a:t>- поддержания нормального уровня </a:t>
            </a:r>
            <a:r>
              <a:rPr lang="ru-RU" sz="2200" dirty="0" smtClean="0"/>
              <a:t>активности;</a:t>
            </a:r>
            <a:endParaRPr lang="ru-RU" sz="2200" dirty="0"/>
          </a:p>
          <a:p>
            <a:pPr marL="400050" lvl="1" indent="0">
              <a:buNone/>
            </a:pPr>
            <a:r>
              <a:rPr lang="ru-RU" sz="2200" dirty="0"/>
              <a:t>- достижения нормальных или близких к нормальным показателям функции легких (ОФВ1, ПОС и др.);</a:t>
            </a:r>
          </a:p>
          <a:p>
            <a:pPr marL="400050" lvl="1" indent="0">
              <a:buNone/>
            </a:pPr>
            <a:r>
              <a:rPr lang="ru-RU" sz="2200" dirty="0"/>
              <a:t>- предупреждения обострения БА;</a:t>
            </a:r>
          </a:p>
          <a:p>
            <a:pPr marL="400050" lvl="1" indent="0">
              <a:buNone/>
            </a:pPr>
            <a:r>
              <a:rPr lang="ru-RU" sz="2200" dirty="0"/>
              <a:t>- </a:t>
            </a:r>
            <a:r>
              <a:rPr lang="ru-RU" sz="2200" dirty="0" smtClean="0"/>
              <a:t>достижения </a:t>
            </a:r>
            <a:r>
              <a:rPr lang="ru-RU" sz="2200" dirty="0"/>
              <a:t>минимальной потребности в </a:t>
            </a:r>
            <a:r>
              <a:rPr lang="ru-RU" sz="2200" dirty="0" err="1"/>
              <a:t>бронхолитиках</a:t>
            </a:r>
            <a:r>
              <a:rPr lang="ru-RU" sz="2200" dirty="0"/>
              <a:t> </a:t>
            </a:r>
            <a:r>
              <a:rPr lang="ru-RU" sz="2200" dirty="0" smtClean="0"/>
              <a:t>и/или ИГКС</a:t>
            </a:r>
            <a:r>
              <a:rPr lang="ru-RU" sz="2200" dirty="0"/>
              <a:t>;</a:t>
            </a:r>
          </a:p>
          <a:p>
            <a:pPr marL="400050" lvl="1" indent="0">
              <a:buNone/>
            </a:pPr>
            <a:r>
              <a:rPr lang="ru-RU" sz="2200" dirty="0" smtClean="0"/>
              <a:t>- предотвращения </a:t>
            </a:r>
            <a:r>
              <a:rPr lang="ru-RU" sz="2200" dirty="0"/>
              <a:t>нежелательных эффектов противоастматических </a:t>
            </a:r>
            <a:r>
              <a:rPr lang="ru-RU" sz="2200" dirty="0" smtClean="0"/>
              <a:t>препаратов</a:t>
            </a:r>
            <a:r>
              <a:rPr lang="ru-RU" sz="2200" dirty="0"/>
              <a:t>;</a:t>
            </a:r>
          </a:p>
          <a:p>
            <a:pPr marL="400050" lvl="1" indent="0">
              <a:buNone/>
            </a:pPr>
            <a:r>
              <a:rPr lang="ru-RU" sz="2200" dirty="0"/>
              <a:t>- предупреждения смертей от БА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7856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Лекарственные средства для лечения бронхиальной астмы условно делят на препараты, контролирующие течение заболевания (поддерживающая терапия), которые принимают ежедневно и длительно, и препараты неотложной помощи, используемые для облегчения симптомов болезни, которые принимают по потребности.</a:t>
            </a:r>
          </a:p>
          <a:p>
            <a:pPr marL="0" indent="0" algn="just">
              <a:buNone/>
            </a:pPr>
            <a:r>
              <a:rPr lang="ru-RU" b="1" dirty="0"/>
              <a:t>К препаратам для поддерживающей терапии, обладающим доказанным противовоспалительным действием относят</a:t>
            </a:r>
            <a:r>
              <a:rPr lang="ru-RU" dirty="0"/>
              <a:t>: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и системные ГКС (наиболее эффективные);</a:t>
            </a:r>
          </a:p>
          <a:p>
            <a:pPr marL="400050" lvl="1" indent="0" algn="just">
              <a:buNone/>
            </a:pPr>
            <a:r>
              <a:rPr lang="ru-RU" sz="3200" dirty="0"/>
              <a:t>- </a:t>
            </a:r>
            <a:r>
              <a:rPr lang="ru-RU" sz="3200" dirty="0" err="1"/>
              <a:t>антилейкотриеновые</a:t>
            </a:r>
            <a:r>
              <a:rPr lang="ru-RU" sz="3200" dirty="0"/>
              <a:t> средства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β2-агонисты длительного действия в комбинации с ИГКС</a:t>
            </a:r>
          </a:p>
          <a:p>
            <a:pPr marL="400050" lvl="1" indent="0" algn="just">
              <a:buNone/>
            </a:pPr>
            <a:r>
              <a:rPr lang="ru-RU" sz="3200" dirty="0"/>
              <a:t>- </a:t>
            </a:r>
            <a:r>
              <a:rPr lang="ru-RU" sz="3200" dirty="0" err="1"/>
              <a:t>теофеллин</a:t>
            </a:r>
            <a:r>
              <a:rPr lang="ru-RU" sz="3200" dirty="0"/>
              <a:t> замедленного высвобождения</a:t>
            </a:r>
          </a:p>
          <a:p>
            <a:pPr marL="400050" lvl="1" indent="0" algn="just">
              <a:buNone/>
            </a:pPr>
            <a:r>
              <a:rPr lang="ru-RU" sz="3200" dirty="0"/>
              <a:t>- антитела к </a:t>
            </a:r>
            <a:r>
              <a:rPr lang="ru-RU" sz="3200" dirty="0" err="1"/>
              <a:t>IgE</a:t>
            </a:r>
            <a:r>
              <a:rPr lang="ru-RU" sz="3200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К препаратам для облегчения симптомов БА, быстро устраняющим </a:t>
            </a:r>
            <a:r>
              <a:rPr lang="ru-RU" b="1" dirty="0" err="1"/>
              <a:t>бронхоспазм</a:t>
            </a:r>
            <a:r>
              <a:rPr lang="ru-RU" b="1" dirty="0"/>
              <a:t> и купирующим симптомы заболевания, относятся: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β2-агонисты короткого действия </a:t>
            </a:r>
          </a:p>
          <a:p>
            <a:pPr marL="400050" lvl="1" indent="0" algn="just">
              <a:buNone/>
            </a:pPr>
            <a:r>
              <a:rPr lang="ru-RU" sz="3200" dirty="0"/>
              <a:t>- системные ГКС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антихолинергические средства</a:t>
            </a:r>
          </a:p>
          <a:p>
            <a:pPr marL="400050" lvl="1" indent="0" algn="just">
              <a:buNone/>
            </a:pPr>
            <a:r>
              <a:rPr lang="ru-RU" sz="3200" dirty="0"/>
              <a:t>- теофиллин короткого действия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14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Функциональные (обратимые) </a:t>
            </a:r>
            <a:r>
              <a:rPr lang="ru-RU" sz="2800" b="1" dirty="0" smtClean="0">
                <a:solidFill>
                  <a:srgbClr val="FF0000"/>
                </a:solidFill>
              </a:rPr>
              <a:t>механизмы </a:t>
            </a:r>
            <a:r>
              <a:rPr lang="ru-RU" sz="2800" b="1" dirty="0" err="1" smtClean="0">
                <a:solidFill>
                  <a:srgbClr val="FF0000"/>
                </a:solidFill>
              </a:rPr>
              <a:t>бронхообструкции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4400" b="1" u="sng" dirty="0"/>
              <a:t>Воспалительное набухание слизистой оболочки.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Возникает </a:t>
            </a:r>
            <a:r>
              <a:rPr lang="ru-RU" sz="4400" dirty="0"/>
              <a:t>при инфекционном (вирусном, бактериальном) или неинфекционном (аллергическом, токсическом) воспалении. Медиаторы воспаления (гистамин, серотонин, </a:t>
            </a:r>
            <a:r>
              <a:rPr lang="ru-RU" sz="4400" dirty="0" err="1"/>
              <a:t>лейкотриены</a:t>
            </a:r>
            <a:r>
              <a:rPr lang="ru-RU" sz="4400" dirty="0"/>
              <a:t>, простагландины) увеличивают проницаемость сосудов, вызывают отек слизистой и гиперсекрецию слизи. </a:t>
            </a:r>
          </a:p>
          <a:p>
            <a:pPr algn="just">
              <a:spcBef>
                <a:spcPts val="0"/>
              </a:spcBef>
            </a:pPr>
            <a:r>
              <a:rPr lang="ru-RU" sz="4400" b="1" u="sng" dirty="0" err="1" smtClean="0"/>
              <a:t>Бронхоспазм</a:t>
            </a:r>
            <a:r>
              <a:rPr lang="ru-RU" sz="4400" b="1" u="sng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Спазм </a:t>
            </a:r>
            <a:r>
              <a:rPr lang="ru-RU" sz="4400" dirty="0"/>
              <a:t>гладкой мускулатуры бронхов может быть вызван </a:t>
            </a:r>
            <a:r>
              <a:rPr lang="ru-RU" sz="4400" dirty="0" err="1"/>
              <a:t>дегрануляцией</a:t>
            </a:r>
            <a:r>
              <a:rPr lang="ru-RU" sz="4400" dirty="0"/>
              <a:t> тучных клеток и эозинофилов, высвобождением </a:t>
            </a:r>
            <a:r>
              <a:rPr lang="ru-RU" sz="4400" dirty="0" err="1"/>
              <a:t>бронхоконстрикторных</a:t>
            </a:r>
            <a:r>
              <a:rPr lang="ru-RU" sz="4400" dirty="0"/>
              <a:t> медиаторов (например, при аллергическом воспалении). Также </a:t>
            </a:r>
            <a:r>
              <a:rPr lang="ru-RU" sz="4400" dirty="0" err="1"/>
              <a:t>бронхоспазм</a:t>
            </a:r>
            <a:r>
              <a:rPr lang="ru-RU" sz="4400" dirty="0"/>
              <a:t> может развиваться из-за раздражения блуждающего нерва и активации холинергических механизмов. </a:t>
            </a:r>
          </a:p>
          <a:p>
            <a:pPr algn="just">
              <a:spcBef>
                <a:spcPts val="0"/>
              </a:spcBef>
            </a:pPr>
            <a:r>
              <a:rPr lang="ru-RU" sz="4400" b="1" u="sng" dirty="0" smtClean="0"/>
              <a:t>Гиперсекреция </a:t>
            </a:r>
            <a:r>
              <a:rPr lang="ru-RU" sz="4400" b="1" u="sng" dirty="0"/>
              <a:t>вязкой </a:t>
            </a:r>
            <a:r>
              <a:rPr lang="ru-RU" sz="4400" b="1" u="sng" dirty="0" smtClean="0"/>
              <a:t>слизи.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Стимуляция </a:t>
            </a:r>
            <a:r>
              <a:rPr lang="ru-RU" sz="4400" dirty="0"/>
              <a:t>секретирующих клеток </a:t>
            </a:r>
            <a:r>
              <a:rPr lang="ru-RU" sz="4400" dirty="0" err="1"/>
              <a:t>лейкотриенами</a:t>
            </a:r>
            <a:r>
              <a:rPr lang="ru-RU" sz="4400" dirty="0"/>
              <a:t>, </a:t>
            </a:r>
            <a:r>
              <a:rPr lang="ru-RU" sz="4400" dirty="0" err="1"/>
              <a:t>протеиназами</a:t>
            </a:r>
            <a:r>
              <a:rPr lang="ru-RU" sz="4400" dirty="0"/>
              <a:t> и </a:t>
            </a:r>
            <a:r>
              <a:rPr lang="ru-RU" sz="4400" dirty="0" err="1"/>
              <a:t>нейропептидами</a:t>
            </a:r>
            <a:r>
              <a:rPr lang="ru-RU" sz="4400" dirty="0"/>
              <a:t> приводит к образованию густого бронхиального секрета, который затрудняет проходимость дыхательных путей. </a:t>
            </a:r>
          </a:p>
          <a:p>
            <a:pPr algn="just">
              <a:spcBef>
                <a:spcPts val="0"/>
              </a:spcBef>
            </a:pPr>
            <a:r>
              <a:rPr lang="ru-RU" sz="4400" b="1" u="sng" dirty="0" err="1"/>
              <a:t>Мукоцилиарная</a:t>
            </a:r>
            <a:r>
              <a:rPr lang="ru-RU" sz="4400" b="1" u="sng" dirty="0"/>
              <a:t> </a:t>
            </a:r>
            <a:r>
              <a:rPr lang="ru-RU" sz="4400" b="1" u="sng" dirty="0" smtClean="0"/>
              <a:t>недостаточность.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Нарушение </a:t>
            </a:r>
            <a:r>
              <a:rPr lang="ru-RU" sz="4400" dirty="0"/>
              <a:t>функции мерцательного эпителия и транспорта </a:t>
            </a:r>
            <a:r>
              <a:rPr lang="ru-RU" sz="4400" dirty="0" smtClean="0"/>
              <a:t>слизи, что </a:t>
            </a:r>
            <a:r>
              <a:rPr lang="ru-RU" sz="4400" dirty="0"/>
              <a:t>способствует застою секрета и обструкции.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18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ru-RU" dirty="0"/>
              <a:t>Принципы лечения БА построены на ступенчатом подходе. Цель такого подхода – достижение как можно более полного контроля над БА с применением наименьшего количества ЛС.</a:t>
            </a:r>
          </a:p>
          <a:p>
            <a:pPr algn="just"/>
            <a:r>
              <a:rPr lang="ru-RU" dirty="0"/>
              <a:t>Каждому пациенту назначается лечение, соответствующее одной из пяти «ступеней терапии». Первоначальный выбор </a:t>
            </a:r>
            <a:r>
              <a:rPr lang="ru-RU" dirty="0" smtClean="0"/>
              <a:t>«ступени терапии» </a:t>
            </a:r>
            <a:r>
              <a:rPr lang="ru-RU" dirty="0"/>
              <a:t>зависит от выраженности клинических проявлений БА и наличия факторов риска обострений заболевания. В процессе лечения проводится непрерывная оценка контроля над БА и при необходимости – коррекция медикаментозной терапии.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усугублении течения заболевания и недостаточном контроле количество и частота приема ЛС увеличивается («ступень вверх»), при приемлемой эффективности терапии и хорошем контроле над БА ≥3 месяцев – уменьшается («ступень вниз»).</a:t>
            </a:r>
          </a:p>
          <a:p>
            <a:pPr algn="just"/>
            <a:r>
              <a:rPr lang="ru-RU" dirty="0" smtClean="0"/>
              <a:t>Каждая </a:t>
            </a:r>
            <a:r>
              <a:rPr lang="ru-RU" dirty="0"/>
              <a:t>ступень противоастматической терапии включает несколько альтернативных вариантов лекарственных препаратов для поддерживающего лечения, хотя и с разной  эффективностью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553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261632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Хроническая </a:t>
            </a:r>
            <a:r>
              <a:rPr lang="ru-RU" b="1" dirty="0" err="1">
                <a:solidFill>
                  <a:srgbClr val="FF0000"/>
                </a:solidFill>
              </a:rPr>
              <a:t>обструктивная</a:t>
            </a:r>
            <a:r>
              <a:rPr lang="ru-RU" b="1" dirty="0">
                <a:solidFill>
                  <a:srgbClr val="FF0000"/>
                </a:solidFill>
              </a:rPr>
              <a:t> болезнь легких (ХОБЛ)</a:t>
            </a:r>
            <a:r>
              <a:rPr lang="ru-RU" b="1" dirty="0"/>
              <a:t> </a:t>
            </a:r>
            <a:r>
              <a:rPr lang="ru-RU" dirty="0"/>
              <a:t>- гетерогенное состояние легких, характеризующееся хроническими респираторными симптомами (одышка, кашель, отхождение мокроты) и обострениями из-за поражения дыхательных путей (бронхит, </a:t>
            </a:r>
            <a:r>
              <a:rPr lang="ru-RU" dirty="0" err="1"/>
              <a:t>бронхиолит</a:t>
            </a:r>
            <a:r>
              <a:rPr lang="ru-RU" dirty="0"/>
              <a:t>) и/или альвеол (эмфизема), которые вызывают </a:t>
            </a:r>
            <a:r>
              <a:rPr lang="ru-RU" dirty="0" err="1"/>
              <a:t>персистирующее</a:t>
            </a:r>
            <a:r>
              <a:rPr lang="ru-RU" dirty="0"/>
              <a:t>, часто прогрессирующее ограничение воздушного потока.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42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Эпидемиология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настоящее время ХОБЛ относится к наиболее распространенным заболеваниям человека, что обусловлено непрекращающимся загрязнением окружающей среды, усиливающимся </a:t>
            </a:r>
            <a:r>
              <a:rPr lang="ru-RU" dirty="0" err="1"/>
              <a:t>табакокурением</a:t>
            </a:r>
            <a:r>
              <a:rPr lang="ru-RU" dirty="0"/>
              <a:t> и повторяющимися респираторными инфекционными заболеваниями. </a:t>
            </a:r>
          </a:p>
          <a:p>
            <a:pPr algn="just"/>
            <a:r>
              <a:rPr lang="ru-RU" dirty="0"/>
              <a:t>ХОБЛ является 3-й лидирующей причиной смерти в мире, ежегодно от ХОБЛ умирает около </a:t>
            </a:r>
            <a:r>
              <a:rPr lang="ru-RU" dirty="0" smtClean="0"/>
              <a:t>2,8 </a:t>
            </a:r>
            <a:r>
              <a:rPr lang="ru-RU" dirty="0"/>
              <a:t>млн человек, что составляет 4.8% всех причин </a:t>
            </a:r>
            <a:r>
              <a:rPr lang="ru-RU" dirty="0" smtClean="0"/>
              <a:t>смерти.</a:t>
            </a:r>
          </a:p>
          <a:p>
            <a:pPr algn="just"/>
            <a:r>
              <a:rPr lang="ru-RU" dirty="0" smtClean="0"/>
              <a:t>Чаще болеют мужчины в возрасте после 40 лет, однако доля женщин в структуре заболеваемости растет.</a:t>
            </a:r>
            <a:endParaRPr lang="ru-RU" dirty="0"/>
          </a:p>
          <a:p>
            <a:pPr algn="just"/>
            <a:r>
              <a:rPr lang="ru-RU" dirty="0"/>
              <a:t>ХОБЛ и нарушенная легочная функция независимо связаны с увеличением риска сердечно-сосудистых </a:t>
            </a:r>
            <a:r>
              <a:rPr lang="ru-RU" dirty="0" smtClean="0"/>
              <a:t>событий. Снижение </a:t>
            </a:r>
            <a:r>
              <a:rPr lang="ru-RU" dirty="0"/>
              <a:t>функции легких (ОФВ1) является столь же сильным фактором риска сердечно-сосудистой смертности, как и основные факторы сердечно-сосудистого риска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51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ХОБЛ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431"/>
            <a:ext cx="5391150" cy="2962275"/>
          </a:xfrm>
        </p:spPr>
      </p:pic>
      <p:sp>
        <p:nvSpPr>
          <p:cNvPr id="5" name="TextBox 4"/>
          <p:cNvSpPr txBox="1"/>
          <p:nvPr/>
        </p:nvSpPr>
        <p:spPr>
          <a:xfrm>
            <a:off x="971600" y="119675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Спирометрическая классификация: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08518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2. Классификация по </a:t>
            </a:r>
            <a:r>
              <a:rPr lang="ru-RU" b="1" dirty="0"/>
              <a:t>фенотипам ХОБЛ: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Преимущественно </a:t>
            </a:r>
            <a:r>
              <a:rPr lang="ru-RU" dirty="0" err="1"/>
              <a:t>бронхитический</a:t>
            </a:r>
            <a:r>
              <a:rPr lang="ru-RU" dirty="0"/>
              <a:t> фенотип.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Преимущественно эмфизематозный фенотип.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337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ea typeface="Times New Roman"/>
                <a:cs typeface="Times New Roman"/>
              </a:rPr>
              <a:t>3. Классификация по категориям (по группам заболевания).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ea typeface="Times New Roman"/>
                <a:cs typeface="Times New Roman"/>
              </a:rPr>
              <a:t>Для </a:t>
            </a:r>
            <a:r>
              <a:rPr lang="ru-RU" dirty="0">
                <a:ea typeface="Times New Roman"/>
                <a:cs typeface="Times New Roman"/>
              </a:rPr>
              <a:t>установления группы заболевания необходимо оценить состояние пациента по модифицированной шкале одышки (</a:t>
            </a:r>
            <a:r>
              <a:rPr lang="en-US" dirty="0">
                <a:ea typeface="Times New Roman"/>
                <a:cs typeface="Times New Roman"/>
              </a:rPr>
              <a:t>Modified Medical Research Council</a:t>
            </a:r>
            <a:r>
              <a:rPr lang="ru-RU" dirty="0">
                <a:ea typeface="Calibri"/>
                <a:cs typeface="Times New Roman"/>
              </a:rPr>
              <a:t> – </a:t>
            </a:r>
            <a:r>
              <a:rPr lang="en-US" dirty="0" err="1" smtClean="0">
                <a:ea typeface="Calibri"/>
                <a:cs typeface="Times New Roman"/>
              </a:rPr>
              <a:t>mMRC</a:t>
            </a:r>
            <a:r>
              <a:rPr lang="ru-RU" dirty="0" smtClean="0">
                <a:ea typeface="Calibri"/>
                <a:cs typeface="Times New Roman"/>
              </a:rPr>
              <a:t>, 0-4 </a:t>
            </a:r>
            <a:r>
              <a:rPr lang="ru-RU" dirty="0">
                <a:ea typeface="Calibri"/>
                <a:cs typeface="Times New Roman"/>
              </a:rPr>
              <a:t>балла), провести </a:t>
            </a:r>
            <a:r>
              <a:rPr lang="ru-RU" dirty="0" smtClean="0">
                <a:ea typeface="Calibri"/>
                <a:cs typeface="Times New Roman"/>
              </a:rPr>
              <a:t>оценочный </a:t>
            </a:r>
            <a:r>
              <a:rPr lang="ru-RU" dirty="0">
                <a:ea typeface="Calibri"/>
                <a:cs typeface="Times New Roman"/>
              </a:rPr>
              <a:t>тест по ХОБЛ (</a:t>
            </a:r>
            <a:r>
              <a:rPr lang="en-US" dirty="0">
                <a:ea typeface="Times New Roman"/>
                <a:cs typeface="Times New Roman"/>
              </a:rPr>
              <a:t>COPD Assessment Test</a:t>
            </a:r>
            <a:r>
              <a:rPr lang="ru-RU" dirty="0">
                <a:ea typeface="Times New Roman"/>
                <a:cs typeface="Times New Roman"/>
              </a:rPr>
              <a:t> — </a:t>
            </a:r>
            <a:r>
              <a:rPr lang="en-US" dirty="0" smtClean="0">
                <a:ea typeface="Times New Roman"/>
                <a:cs typeface="Times New Roman"/>
              </a:rPr>
              <a:t>CAT</a:t>
            </a:r>
            <a:r>
              <a:rPr lang="ru-RU" dirty="0" smtClean="0">
                <a:ea typeface="Times New Roman"/>
                <a:cs typeface="Times New Roman"/>
              </a:rPr>
              <a:t>, 0-40 баллов) </a:t>
            </a:r>
            <a:r>
              <a:rPr lang="ru-RU" dirty="0">
                <a:ea typeface="Times New Roman"/>
                <a:cs typeface="Times New Roman"/>
              </a:rPr>
              <a:t>и собрать </a:t>
            </a:r>
            <a:r>
              <a:rPr lang="ru-RU" dirty="0">
                <a:ea typeface="Calibri"/>
                <a:cs typeface="Times New Roman"/>
              </a:rPr>
              <a:t>анамнестические сведения о частоте обострений заболевания, в </a:t>
            </a:r>
            <a:r>
              <a:rPr lang="ru-RU" dirty="0" err="1">
                <a:ea typeface="Calibri"/>
                <a:cs typeface="Times New Roman"/>
              </a:rPr>
              <a:t>т.ч</a:t>
            </a:r>
            <a:r>
              <a:rPr lang="ru-RU" dirty="0">
                <a:ea typeface="Calibri"/>
                <a:cs typeface="Times New Roman"/>
              </a:rPr>
              <a:t>. потребовавших госпитализации в течение последних 12 мес.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b="1" dirty="0">
                <a:ea typeface="Times New Roman"/>
                <a:cs typeface="Times New Roman"/>
              </a:rPr>
              <a:t>Группа А</a:t>
            </a:r>
            <a:r>
              <a:rPr lang="ru-RU" dirty="0">
                <a:ea typeface="Times New Roman"/>
                <a:cs typeface="Times New Roman"/>
              </a:rPr>
              <a:t> — пациенты с баллами </a:t>
            </a:r>
            <a:r>
              <a:rPr lang="en-US" dirty="0" err="1">
                <a:ea typeface="Calibri"/>
                <a:cs typeface="Times New Roman"/>
              </a:rPr>
              <a:t>mMRC</a:t>
            </a:r>
            <a:r>
              <a:rPr lang="en-US" dirty="0"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Times New Roman"/>
                <a:cs typeface="Times New Roman"/>
              </a:rPr>
              <a:t>0-1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smtClean="0">
                <a:ea typeface="Times New Roman"/>
                <a:cs typeface="Times New Roman"/>
              </a:rPr>
              <a:t>баллами </a:t>
            </a:r>
            <a:r>
              <a:rPr lang="ru-RU" dirty="0">
                <a:ea typeface="Times New Roman"/>
                <a:cs typeface="Times New Roman"/>
              </a:rPr>
              <a:t>CAT &lt;10 и без обострений или с одним среднетяжелым обострением, не приведшим к госпитализации, в предшествующем году.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b="1" dirty="0">
                <a:ea typeface="Times New Roman"/>
                <a:cs typeface="Times New Roman"/>
              </a:rPr>
              <a:t>Группа В</a:t>
            </a:r>
            <a:r>
              <a:rPr lang="ru-RU" dirty="0">
                <a:ea typeface="Times New Roman"/>
                <a:cs typeface="Times New Roman"/>
              </a:rPr>
              <a:t> — пациенты с баллами </a:t>
            </a:r>
            <a:r>
              <a:rPr lang="ru-RU" dirty="0" err="1">
                <a:ea typeface="Times New Roman"/>
                <a:cs typeface="Times New Roman"/>
              </a:rPr>
              <a:t>mMRC</a:t>
            </a:r>
            <a:r>
              <a:rPr lang="ru-RU" dirty="0">
                <a:ea typeface="Times New Roman"/>
                <a:cs typeface="Times New Roman"/>
              </a:rPr>
              <a:t> &gt;2, баллами CAT &gt;10 и без обострений или с одним среднетяжелым обострением, не приведшим к госпитализации, в предшествующем году.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ea typeface="Times New Roman"/>
              </a:rPr>
              <a:t>Группа Е</a:t>
            </a:r>
            <a:r>
              <a:rPr lang="ru-RU" dirty="0">
                <a:ea typeface="Times New Roman"/>
              </a:rPr>
              <a:t> — пациенты с 2 и более среднетяжелыми обострениями или с 1 и более обострением, приведшим к </a:t>
            </a:r>
            <a:r>
              <a:rPr lang="ru-RU" dirty="0" smtClean="0">
                <a:ea typeface="Times New Roman"/>
              </a:rPr>
              <a:t>госпитализации </a:t>
            </a:r>
            <a:r>
              <a:rPr lang="ru-RU" dirty="0">
                <a:ea typeface="Times New Roman"/>
              </a:rPr>
              <a:t>за последний год, независимо от баллов </a:t>
            </a:r>
            <a:r>
              <a:rPr lang="ru-RU" dirty="0" err="1">
                <a:ea typeface="Times New Roman"/>
              </a:rPr>
              <a:t>mMRC</a:t>
            </a:r>
            <a:r>
              <a:rPr lang="ru-RU" dirty="0">
                <a:ea typeface="Times New Roman"/>
              </a:rPr>
              <a:t> или </a:t>
            </a:r>
            <a:r>
              <a:rPr lang="ru-RU" dirty="0" smtClean="0">
                <a:ea typeface="Times New Roman"/>
              </a:rPr>
              <a:t>CAT.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183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900" dirty="0"/>
              <a:t>ХОБЛ - </a:t>
            </a:r>
            <a:r>
              <a:rPr lang="ru-RU" sz="4900" dirty="0" err="1"/>
              <a:t>мультифакториальное</a:t>
            </a:r>
            <a:r>
              <a:rPr lang="ru-RU" sz="4900" dirty="0"/>
              <a:t> заболевание, в </a:t>
            </a:r>
            <a:r>
              <a:rPr lang="ru-RU" sz="4900" dirty="0" smtClean="0"/>
              <a:t>развитии которого играют </a:t>
            </a:r>
            <a:r>
              <a:rPr lang="ru-RU" sz="4900" dirty="0"/>
              <a:t>роль, как эндогенные факторы, так и воздействие факторов внешней среды. </a:t>
            </a:r>
          </a:p>
          <a:p>
            <a:pPr marL="0" indent="0" algn="just">
              <a:buNone/>
            </a:pPr>
            <a:r>
              <a:rPr lang="ru-RU" sz="4900" dirty="0"/>
              <a:t>Эндогенные факторы риска включают генетические, эпигенетические и другие характеристики пациента, такие как:</a:t>
            </a:r>
          </a:p>
          <a:p>
            <a:pPr marL="0" indent="0" algn="just">
              <a:buNone/>
            </a:pPr>
            <a:r>
              <a:rPr lang="ru-RU" sz="4900" dirty="0"/>
              <a:t>- бронхиальная гиперреактивность (является фактором риска развития ХОБЛ даже в отсутствии БА);</a:t>
            </a:r>
          </a:p>
          <a:p>
            <a:pPr marL="0" indent="0" algn="just">
              <a:buNone/>
            </a:pPr>
            <a:r>
              <a:rPr lang="ru-RU" sz="4900" dirty="0" smtClean="0"/>
              <a:t>- </a:t>
            </a:r>
            <a:r>
              <a:rPr lang="ru-RU" sz="4900" dirty="0"/>
              <a:t>бронхиальная астма (БА) в </a:t>
            </a:r>
            <a:r>
              <a:rPr lang="ru-RU" sz="4900" dirty="0" smtClean="0"/>
              <a:t>анамнезе; </a:t>
            </a:r>
            <a:endParaRPr lang="ru-RU" sz="4900" dirty="0"/>
          </a:p>
          <a:p>
            <a:pPr marL="0" indent="0" algn="just">
              <a:buNone/>
            </a:pPr>
            <a:r>
              <a:rPr lang="ru-RU" sz="4900" dirty="0" smtClean="0"/>
              <a:t>- перенесенные </a:t>
            </a:r>
            <a:r>
              <a:rPr lang="ru-RU" sz="4900" dirty="0"/>
              <a:t>тяжелые повторные респираторные инфекции в детском </a:t>
            </a:r>
            <a:r>
              <a:rPr lang="ru-RU" sz="4900" dirty="0" smtClean="0"/>
              <a:t>возрасте;</a:t>
            </a:r>
          </a:p>
          <a:p>
            <a:pPr marL="0" indent="0" algn="just">
              <a:buNone/>
            </a:pPr>
            <a:r>
              <a:rPr lang="ru-RU" sz="4900" dirty="0" smtClean="0"/>
              <a:t>- врожденный </a:t>
            </a:r>
            <a:r>
              <a:rPr lang="ru-RU" sz="4900" dirty="0"/>
              <a:t>дефицит альфа</a:t>
            </a:r>
            <a:r>
              <a:rPr lang="ru-RU" sz="4900" baseline="-25000" dirty="0"/>
              <a:t>1</a:t>
            </a:r>
            <a:r>
              <a:rPr lang="ru-RU" sz="4900" dirty="0"/>
              <a:t>-антитрипсина </a:t>
            </a:r>
            <a:r>
              <a:rPr lang="ru-RU" sz="4900" dirty="0" smtClean="0"/>
              <a:t>(аутосомно-рецессивное </a:t>
            </a:r>
            <a:r>
              <a:rPr lang="ru-RU" sz="4900" dirty="0"/>
              <a:t>наследственное заболевание, предрасполагающее к развитию ХОБЛ, выявляется менее чем в 1% </a:t>
            </a:r>
            <a:r>
              <a:rPr lang="ru-RU" sz="4900" dirty="0" smtClean="0"/>
              <a:t>случаев). </a:t>
            </a:r>
            <a:endParaRPr lang="ru-RU" sz="4900" dirty="0"/>
          </a:p>
          <a:p>
            <a:pPr marL="0" indent="0" algn="just">
              <a:buNone/>
            </a:pPr>
            <a:r>
              <a:rPr lang="ru-RU" sz="4900" dirty="0" smtClean="0"/>
              <a:t>Среди </a:t>
            </a:r>
            <a:r>
              <a:rPr lang="ru-RU" sz="4900" dirty="0"/>
              <a:t>факторов окружающей среды </a:t>
            </a:r>
            <a:r>
              <a:rPr lang="ru-RU" sz="4900" b="1" dirty="0"/>
              <a:t>курение</a:t>
            </a:r>
            <a:r>
              <a:rPr lang="ru-RU" sz="4900" dirty="0"/>
              <a:t> остается основной причиной ХОБЛ (80-90%). Среди «курильщиков» хроническая </a:t>
            </a:r>
            <a:r>
              <a:rPr lang="ru-RU" sz="4900" dirty="0" err="1"/>
              <a:t>обструктивиая</a:t>
            </a:r>
            <a:r>
              <a:rPr lang="ru-RU" sz="4900" dirty="0"/>
              <a:t> болезнь легких развивается в 3-9 раз чаще, чем у некурящих лиц. </a:t>
            </a:r>
            <a:r>
              <a:rPr lang="ru-RU" sz="4900" dirty="0" smtClean="0"/>
              <a:t>Длительное </a:t>
            </a:r>
            <a:r>
              <a:rPr lang="ru-RU" sz="4900" dirty="0"/>
              <a:t>раздражающее воздействие табачного дыма на альвеолярную ткань и систему </a:t>
            </a:r>
            <a:r>
              <a:rPr lang="ru-RU" sz="4900" dirty="0" err="1"/>
              <a:t>сурфактанта</a:t>
            </a:r>
            <a:r>
              <a:rPr lang="ru-RU" sz="4900" dirty="0"/>
              <a:t> способствует нарушению эластичности легочной ткани и возникновению эмфиземы легких. </a:t>
            </a:r>
          </a:p>
          <a:p>
            <a:pPr marL="0" indent="0" algn="just">
              <a:buNone/>
            </a:pPr>
            <a:r>
              <a:rPr lang="ru-RU" sz="4900" dirty="0"/>
              <a:t>Вторым фактором риска возникновения ХОБЛ являются </a:t>
            </a:r>
            <a:r>
              <a:rPr lang="ru-RU" sz="4900" b="1" dirty="0"/>
              <a:t>профессиональные вредности</a:t>
            </a:r>
            <a:r>
              <a:rPr lang="ru-RU" sz="4900" dirty="0"/>
              <a:t>, в частности работа на производстве, связанная с вдыханием пыли, содержащей кадмий, кремний и некоторые другие вещества. </a:t>
            </a:r>
          </a:p>
          <a:p>
            <a:pPr marL="0" indent="0" algn="just">
              <a:buNone/>
            </a:pPr>
            <a:r>
              <a:rPr lang="ru-RU" sz="4900" dirty="0"/>
              <a:t>В последние годы особое значение в возникновении ХОБЛ придается загрязнению атмосферного воздуха </a:t>
            </a:r>
            <a:r>
              <a:rPr lang="ru-RU" sz="4900" b="1" dirty="0"/>
              <a:t>летучими </a:t>
            </a:r>
            <a:r>
              <a:rPr lang="ru-RU" sz="4900" b="1" dirty="0" err="1"/>
              <a:t>поллютантами</a:t>
            </a:r>
            <a:r>
              <a:rPr lang="ru-RU" sz="4900" dirty="0"/>
              <a:t>. К числу наиболее распространенных и опасных </a:t>
            </a:r>
            <a:r>
              <a:rPr lang="ru-RU" sz="4900" dirty="0" err="1"/>
              <a:t>поллютантов</a:t>
            </a:r>
            <a:r>
              <a:rPr lang="ru-RU" sz="4900" dirty="0"/>
              <a:t> окружающей среды относятся продукты сгорания дизельного топлива, выхлопные газа грузовых и легковых автомобилей (диоксид серы, азота углерода, свинец, угарный газ. </a:t>
            </a:r>
            <a:r>
              <a:rPr lang="ru-RU" sz="4900" dirty="0" err="1"/>
              <a:t>Бензпирен</a:t>
            </a:r>
            <a:r>
              <a:rPr lang="ru-RU" sz="4900" dirty="0"/>
              <a:t>), а также промышленные отходы – черная сажа, дымы, формальдегид и пр</a:t>
            </a:r>
            <a:r>
              <a:rPr lang="ru-RU" sz="49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21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Патогенез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Патогенетические механизмы развития ХОБЛ: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Воспаление дыхательных путей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ХОБЛ характеризуется повышением количества нейтрофилов, макрофагов и Т-лимфоцитов (особенно CD8+) в различных отделах дыхательных путей и легких (как в проксимальных, так и в дистальных). </a:t>
            </a:r>
            <a:endParaRPr lang="ru-RU" sz="1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/>
              <a:t>Ограничение </a:t>
            </a:r>
            <a:r>
              <a:rPr lang="ru-RU" sz="1400" b="1" dirty="0"/>
              <a:t>воздушного потока и легочная гиперинфляция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Экспираторное ограничение воздушного потока является основным патофизиологическим нарушением при ХОБЛ. В его основе лежат как обратимые, так и необратимые компоненты. </a:t>
            </a:r>
            <a:endParaRPr lang="ru-RU" sz="1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/>
              <a:t>К </a:t>
            </a:r>
            <a:r>
              <a:rPr lang="ru-RU" sz="1400" dirty="0"/>
              <a:t>необратимым относятся: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Фиброз и сужение просвета дыхательных путей;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Потеря эластичной тяги легких вследствие альвеолярной деструкции;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Потеря альвеолярной поддержки просвета малых дыхательных путей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К обратимым причинам относятся: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Накопление воспалительных клеток, слизи и экссудата плазмы в бронхах;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Сокращение гладкой мускулатуры бронхов;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Легочная гиперинфляция - ЛГИ (т.е. повышенная воздушность легких</a:t>
            </a:r>
            <a:r>
              <a:rPr lang="ru-RU" sz="1400" dirty="0" smtClean="0"/>
              <a:t>).</a:t>
            </a:r>
            <a:r>
              <a:rPr lang="ru-RU" sz="1400" dirty="0"/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Нарушения газообмена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ХОБЛ тяжелого течения характеризуется развитием гипоксемии и гиперкапнии. Основным патогенетическим механизмом гипоксемии является нарушение вентиляционно-</a:t>
            </a:r>
            <a:r>
              <a:rPr lang="ru-RU" sz="1400" dirty="0" err="1"/>
              <a:t>перфузионных</a:t>
            </a:r>
            <a:r>
              <a:rPr lang="ru-RU" sz="1400" dirty="0"/>
              <a:t> отношений за счет увеличения физиологического мертвого пространства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Легочная гипертензия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Легочная гипертензия может развиваться уже на поздних стадиях ХОБЛ вследствие обусловленного гипоксией спазма мелких артерий легких. Прогрессирующая легочная гипертензия может приводить к гипертрофии правого желудочка и в итоге к правожелудочковой недостаточности (легочному сердцу</a:t>
            </a:r>
            <a:r>
              <a:rPr lang="ru-RU" sz="1400" dirty="0" smtClean="0"/>
              <a:t>). 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Системные эффекты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Характерной чертой ХОБЛ является наличие системных эффектов, основными из которых являются системное воспаление, кахексия, дисфункция скелетных мышц, остеопороз, сердечно-сосудистые события, анемия, депрессия и др. Механизмы, лежащие в основе данных системных проявлений пока недостаточно изучены. </a:t>
            </a:r>
          </a:p>
        </p:txBody>
      </p:sp>
    </p:spTree>
    <p:extLst>
      <p:ext uri="{BB962C8B-B14F-4D97-AF65-F5344CB8AC3E}">
        <p14:creationId xmlns:p14="http://schemas.microsoft.com/office/powerpoint/2010/main" val="3072480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Клиническая </a:t>
            </a:r>
            <a:r>
              <a:rPr lang="ru-RU" b="1" dirty="0" smtClean="0">
                <a:solidFill>
                  <a:srgbClr val="FF0000"/>
                </a:solidFill>
              </a:rPr>
              <a:t>картина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/>
              <a:t>Для ХОБЛ характерно медленное постепенное прогрессирование болезни, в связи с чем большинство больных обращается к врачу поздно, в возрасте 40-50 лет, когда уже налицо достаточно выраженные клинические признаки хронического воспаления бронхов и </a:t>
            </a:r>
            <a:r>
              <a:rPr lang="ru-RU" sz="1600" dirty="0" err="1"/>
              <a:t>бронхообструктивного</a:t>
            </a:r>
            <a:r>
              <a:rPr lang="ru-RU" sz="1600" dirty="0"/>
              <a:t> синдрома в виде кашля, затрудненного дыхания и сниженной толерантности к повседневной физической нагрузке.</a:t>
            </a:r>
          </a:p>
          <a:p>
            <a:pPr marL="0" indent="0" algn="just">
              <a:buNone/>
            </a:pPr>
            <a:r>
              <a:rPr lang="ru-RU" sz="1600" b="1" dirty="0"/>
              <a:t>Жалобы.</a:t>
            </a:r>
          </a:p>
          <a:p>
            <a:pPr marL="0" indent="0" algn="just">
              <a:buNone/>
            </a:pPr>
            <a:r>
              <a:rPr lang="ru-RU" sz="1600" b="1" dirty="0"/>
              <a:t>Кашель</a:t>
            </a:r>
            <a:r>
              <a:rPr lang="ru-RU" sz="1600" dirty="0"/>
              <a:t> с небольшим отделением слизистой или </a:t>
            </a:r>
            <a:r>
              <a:rPr lang="ru-RU" sz="1600" dirty="0" err="1"/>
              <a:t>слизисто</a:t>
            </a:r>
            <a:r>
              <a:rPr lang="ru-RU" sz="1600" dirty="0"/>
              <a:t>-гнойной мокроты – наиболее ранний симптом, появляющийся у больных ХОБЛ еще в молодом возрасте, задолго до обращения за медицинской помощью долгое время возникает только по утрам («утренний кашель курильщика»). </a:t>
            </a:r>
            <a:r>
              <a:rPr lang="ru-RU" sz="1600" dirty="0" smtClean="0"/>
              <a:t>Со </a:t>
            </a:r>
            <a:r>
              <a:rPr lang="ru-RU" sz="1600" dirty="0"/>
              <a:t>временем кашель становится «привычным» и беспокоит больного в течение дня и особенно ночью, когда пациенты занимают горизонтальное положение в постели. Кашель обычно усиливается в холодное и сырое время года, когда наиболее часто возникают обострения ХОБЛ. </a:t>
            </a:r>
          </a:p>
          <a:p>
            <a:pPr marL="0" indent="0" algn="just">
              <a:buNone/>
            </a:pPr>
            <a:r>
              <a:rPr lang="ru-RU" sz="1600" b="1" dirty="0"/>
              <a:t>Одышка. </a:t>
            </a:r>
            <a:r>
              <a:rPr lang="ru-RU" sz="1600" dirty="0"/>
              <a:t>В большинстве случаев появляется через несколько лет от начала заболевания. Нередко начальные проявления </a:t>
            </a:r>
            <a:r>
              <a:rPr lang="ru-RU" sz="1600" dirty="0" err="1"/>
              <a:t>обструктивного</a:t>
            </a:r>
            <a:r>
              <a:rPr lang="ru-RU" sz="1600" dirty="0"/>
              <a:t> синдрома и дыхательной недостаточности воспринимаются больными лишь как небольшое затруднение в дыхании, дыхательный дискомфорт, возникающий при физической нагрузке. Постепенно </a:t>
            </a:r>
            <a:r>
              <a:rPr lang="ru-RU" sz="1600" dirty="0" smtClean="0"/>
              <a:t>пациенты начинают </a:t>
            </a:r>
            <a:r>
              <a:rPr lang="ru-RU" sz="1600" dirty="0"/>
              <a:t>отмечать нарастающее </a:t>
            </a:r>
            <a:r>
              <a:rPr lang="ru-RU" sz="1600" b="1" dirty="0"/>
              <a:t>снижение толерантности к физической нагрузке</a:t>
            </a:r>
            <a:r>
              <a:rPr lang="ru-RU" sz="1600" dirty="0"/>
              <a:t>, что проявляется интуитивным уменьшением темпа ходьбы, необходимостью останавливаться для отдыха, например при подъеме по лестнице и т.п. </a:t>
            </a:r>
          </a:p>
          <a:p>
            <a:pPr marL="0" indent="0" algn="just">
              <a:buNone/>
            </a:pPr>
            <a:r>
              <a:rPr lang="ru-RU" sz="1600" dirty="0"/>
              <a:t>Со временем одышка становится основной жалобой больного ХОБЛ. В развернутой стадии одышка приобретает экспираторный характер, усиливаясь при физической нагрузке и </a:t>
            </a:r>
            <a:r>
              <a:rPr lang="ru-RU" sz="1600" dirty="0" smtClean="0"/>
              <a:t>обострениях заболевания.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2564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 anchor="ctr"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b="1" dirty="0"/>
              <a:t>Анамнез. </a:t>
            </a:r>
            <a:endParaRPr lang="ru-RU" sz="3400" b="1" dirty="0" smtClean="0"/>
          </a:p>
          <a:p>
            <a:pPr marL="0" indent="0" algn="just">
              <a:buNone/>
            </a:pPr>
            <a:r>
              <a:rPr lang="ru-RU" sz="3400" dirty="0" smtClean="0"/>
              <a:t>У </a:t>
            </a:r>
            <a:r>
              <a:rPr lang="ru-RU" sz="3400" dirty="0"/>
              <a:t>всех пациентов с подозрением на ХОБЛ при сборе анамнеза рекомендуется оценивать статус курения и определять индекс курящего человека, а также оценивать </a:t>
            </a:r>
            <a:r>
              <a:rPr lang="ru-RU" sz="3400" dirty="0" smtClean="0"/>
              <a:t>профессиональный анамнез </a:t>
            </a:r>
            <a:r>
              <a:rPr lang="ru-RU" sz="3400" dirty="0"/>
              <a:t>для выявления профессиональных факторов </a:t>
            </a:r>
            <a:r>
              <a:rPr lang="ru-RU" sz="3400" dirty="0" smtClean="0"/>
              <a:t>риска. </a:t>
            </a:r>
            <a:endParaRPr lang="ru-RU" sz="3400" dirty="0"/>
          </a:p>
          <a:p>
            <a:pPr marL="0" indent="0" algn="just">
              <a:buNone/>
            </a:pPr>
            <a:r>
              <a:rPr lang="ru-RU" sz="3400" dirty="0" smtClean="0"/>
              <a:t>При </a:t>
            </a:r>
            <a:r>
              <a:rPr lang="ru-RU" sz="3400" dirty="0"/>
              <a:t>сборе анамнеза рекомендуется оценивать </a:t>
            </a:r>
            <a:r>
              <a:rPr lang="ru-RU" sz="3400" dirty="0" smtClean="0"/>
              <a:t>также частоту </a:t>
            </a:r>
            <a:r>
              <a:rPr lang="ru-RU" sz="3400" dirty="0"/>
              <a:t>предыдущих обострений ХОБЛ для оценки риска будущих обострений и определения категории (A, B, E</a:t>
            </a:r>
            <a:r>
              <a:rPr lang="ru-RU" sz="3400" dirty="0" smtClean="0"/>
              <a:t>).</a:t>
            </a:r>
          </a:p>
          <a:p>
            <a:pPr marL="0" indent="0" algn="just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b="1" dirty="0" err="1"/>
              <a:t>Физикальное</a:t>
            </a:r>
            <a:r>
              <a:rPr lang="ru-RU" sz="3400" b="1" dirty="0"/>
              <a:t> исследование.</a:t>
            </a:r>
            <a:endParaRPr lang="ru-RU" sz="3400" dirty="0"/>
          </a:p>
          <a:p>
            <a:pPr marL="0" indent="0">
              <a:buNone/>
            </a:pPr>
            <a:r>
              <a:rPr lang="ru-RU" sz="3400" b="1" dirty="0"/>
              <a:t>Осмотр.</a:t>
            </a:r>
            <a:r>
              <a:rPr lang="ru-RU" sz="3400" dirty="0"/>
              <a:t> </a:t>
            </a:r>
            <a:endParaRPr lang="ru-RU" sz="3400" dirty="0" smtClean="0"/>
          </a:p>
          <a:p>
            <a:pPr algn="just"/>
            <a:r>
              <a:rPr lang="ru-RU" sz="3400" dirty="0" smtClean="0"/>
              <a:t>в </a:t>
            </a:r>
            <a:r>
              <a:rPr lang="ru-RU" sz="3400" dirty="0"/>
              <a:t>начальных стадиях заболевания, существенных отличий от нормы, как правило, не обнаруживают. </a:t>
            </a:r>
            <a:endParaRPr lang="ru-RU" sz="3400" dirty="0" smtClean="0"/>
          </a:p>
          <a:p>
            <a:pPr algn="just"/>
            <a:r>
              <a:rPr lang="ru-RU" sz="3400" dirty="0" smtClean="0"/>
              <a:t>при прогрессировании болезни появляется </a:t>
            </a:r>
            <a:r>
              <a:rPr lang="ru-RU" sz="3400" dirty="0"/>
              <a:t>цианоз.  </a:t>
            </a:r>
            <a:r>
              <a:rPr lang="ru-RU" sz="3400" dirty="0" smtClean="0"/>
              <a:t>Цианоз </a:t>
            </a:r>
            <a:r>
              <a:rPr lang="ru-RU" sz="3400" dirty="0"/>
              <a:t>обычно приобретает диффузный характер и имеет своеобразный сероватый оттенок (диффузный серый цианоз). В большей степени он заметен на лице, верхней половине туловища. Кожа при этом на ощупь теплая, если отсутствуют признаки сердечной декомпенсации у больных хроническим легочным сердцем.</a:t>
            </a:r>
          </a:p>
          <a:p>
            <a:pPr algn="just"/>
            <a:r>
              <a:rPr lang="ru-RU" sz="3400" dirty="0"/>
              <a:t>В некоторых </a:t>
            </a:r>
            <a:r>
              <a:rPr lang="ru-RU" sz="3400" dirty="0" smtClean="0"/>
              <a:t>случаях </a:t>
            </a:r>
            <a:r>
              <a:rPr lang="ru-RU" sz="3400" dirty="0"/>
              <a:t>при </a:t>
            </a:r>
            <a:r>
              <a:rPr lang="ru-RU" sz="3400" dirty="0" smtClean="0"/>
              <a:t>осмотре можно </a:t>
            </a:r>
            <a:r>
              <a:rPr lang="ru-RU" sz="3400" dirty="0"/>
              <a:t>выявить своеобразное утолщение концевых фаланг пальцев в виде барабанных палочек и изменение ногтей в виде часовых стекол (симптом «барабанных палочек» и «часовых стекол»).</a:t>
            </a:r>
          </a:p>
          <a:p>
            <a:pPr algn="just"/>
            <a:r>
              <a:rPr lang="ru-RU" sz="3400" dirty="0"/>
              <a:t>Развитие декомпенсированного хронического легочного сердца и правожелудочковой недостаточности может сопровождаться появлением периферических отеков, а также изменением характера цианоза — он становится смешанным: на фоне диффузного окрашивания кожных покровов выявляется более интенсивная </a:t>
            </a:r>
            <a:r>
              <a:rPr lang="ru-RU" sz="3400" dirty="0" err="1"/>
              <a:t>синюшиость</a:t>
            </a:r>
            <a:r>
              <a:rPr lang="ru-RU" sz="3400" dirty="0"/>
              <a:t> губ, кончиков пальцев рук и т.п. (</a:t>
            </a:r>
            <a:r>
              <a:rPr lang="ru-RU" sz="3400" dirty="0" err="1"/>
              <a:t>акроциаиоз</a:t>
            </a:r>
            <a:r>
              <a:rPr lang="ru-RU" sz="3400" dirty="0"/>
              <a:t>). </a:t>
            </a:r>
          </a:p>
          <a:p>
            <a:pPr algn="just"/>
            <a:r>
              <a:rPr lang="ru-RU" sz="3400" dirty="0"/>
              <a:t>Практически у всех больных ХОБЛ при осмотре выявляется эмфизематозная грудная клетка.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2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Органические (необратимые) </a:t>
            </a:r>
            <a:r>
              <a:rPr lang="ru-RU" sz="2800" b="1" dirty="0" smtClean="0">
                <a:solidFill>
                  <a:srgbClr val="FF0000"/>
                </a:solidFill>
              </a:rPr>
              <a:t>механизмы </a:t>
            </a:r>
            <a:r>
              <a:rPr lang="ru-RU" sz="2800" b="1" dirty="0" err="1" smtClean="0">
                <a:solidFill>
                  <a:srgbClr val="FF0000"/>
                </a:solidFill>
              </a:rPr>
              <a:t>бронхообструкции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b="1" u="sng" dirty="0"/>
              <a:t>Перибронхиальный фиброз</a:t>
            </a:r>
            <a:r>
              <a:rPr lang="ru-RU" b="1" u="sng" dirty="0" smtClean="0"/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Хроническое </a:t>
            </a:r>
            <a:r>
              <a:rPr lang="ru-RU" dirty="0"/>
              <a:t>воспаление приводит к уплотнению соединительной ткани вокруг бронхов, </a:t>
            </a:r>
            <a:r>
              <a:rPr lang="ru-RU" dirty="0" err="1"/>
              <a:t>ремоделированию</a:t>
            </a:r>
            <a:r>
              <a:rPr lang="ru-RU" dirty="0"/>
              <a:t> бронхов, что увеличивает сопротивление дыхательных путей. 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Эмфизема </a:t>
            </a:r>
            <a:r>
              <a:rPr lang="ru-RU" b="1" u="sng" dirty="0" smtClean="0"/>
              <a:t>легких.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Разрушение </a:t>
            </a:r>
            <a:r>
              <a:rPr lang="ru-RU" dirty="0"/>
              <a:t>альвеолярных стенок и эластической стромы под действием </a:t>
            </a:r>
            <a:r>
              <a:rPr lang="ru-RU" dirty="0" err="1"/>
              <a:t>нейтрофильных</a:t>
            </a:r>
            <a:r>
              <a:rPr lang="ru-RU" dirty="0"/>
              <a:t> протеаз и </a:t>
            </a:r>
            <a:r>
              <a:rPr lang="ru-RU" dirty="0" err="1"/>
              <a:t>оксидативного</a:t>
            </a:r>
            <a:r>
              <a:rPr lang="ru-RU" dirty="0"/>
              <a:t> стресса вызывает потерю эластичности легких. Это приводит к экспираторному коллапсу бронхов и формированию «воздушных ловушек». 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Рубцовый стеноз бронха</a:t>
            </a:r>
            <a:r>
              <a:rPr lang="ru-RU" b="1" u="sng" dirty="0" smtClean="0"/>
              <a:t>.</a:t>
            </a:r>
            <a:endParaRPr lang="ru-RU" b="1" u="sng" dirty="0"/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Сдавление бронхов </a:t>
            </a:r>
            <a:r>
              <a:rPr lang="ru-RU" b="1" u="sng" dirty="0" smtClean="0"/>
              <a:t>извне.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Объемные </a:t>
            </a:r>
            <a:r>
              <a:rPr lang="ru-RU" dirty="0"/>
              <a:t>процессы в средостении (опухоли, </a:t>
            </a:r>
            <a:r>
              <a:rPr lang="ru-RU" dirty="0" err="1"/>
              <a:t>лимфаденопатия</a:t>
            </a:r>
            <a:r>
              <a:rPr lang="ru-RU" dirty="0"/>
              <a:t>, аномалии сосудов) или эмфизематозная ткань могут механически сдавливать бронхи. 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Внутрибронхиальная </a:t>
            </a:r>
            <a:r>
              <a:rPr lang="ru-RU" b="1" u="sng" dirty="0" smtClean="0"/>
              <a:t>обструкция.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Инородные </a:t>
            </a:r>
            <a:r>
              <a:rPr lang="ru-RU" dirty="0"/>
              <a:t>тела, опухоли, центральный рак бронха </a:t>
            </a:r>
            <a:r>
              <a:rPr lang="ru-RU" dirty="0" smtClean="0"/>
              <a:t>могут блокировать </a:t>
            </a:r>
            <a:r>
              <a:rPr lang="ru-RU" dirty="0"/>
              <a:t>просвет дыхательных путей.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809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anchor="ctr"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Пальпация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Голосовое </a:t>
            </a:r>
            <a:r>
              <a:rPr lang="ru-RU" dirty="0"/>
              <a:t>дрожание вследствие развития эмфиземы легких ослаблено, но одинаково на симметричных участках грудной клетки. </a:t>
            </a:r>
          </a:p>
          <a:p>
            <a:pPr marL="0" indent="0" algn="just">
              <a:buNone/>
            </a:pPr>
            <a:r>
              <a:rPr lang="ru-RU" b="1" dirty="0"/>
              <a:t>Перкуссия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Перкуторно</a:t>
            </a:r>
            <a:r>
              <a:rPr lang="ru-RU" dirty="0" smtClean="0"/>
              <a:t> </a:t>
            </a:r>
            <a:r>
              <a:rPr lang="ru-RU" dirty="0"/>
              <a:t>над всей поверхностью легких определяют коробочный </a:t>
            </a:r>
            <a:r>
              <a:rPr lang="ru-RU" dirty="0" err="1"/>
              <a:t>перкуторный</a:t>
            </a:r>
            <a:r>
              <a:rPr lang="ru-RU" dirty="0"/>
              <a:t> звук. Нижние границы легких смещены вниз, а верхние — вверх. Дыхательная экскурсия нижнего края легких, в норме составляющая 6 - 8 см, уменьшена. </a:t>
            </a:r>
          </a:p>
          <a:p>
            <a:pPr marL="0" indent="0" algn="just">
              <a:buNone/>
            </a:pPr>
            <a:r>
              <a:rPr lang="ru-RU" b="1" dirty="0"/>
              <a:t>Аускультация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аускультации чаще выслушивается ослабленное везикулярное дыхание, приобретающее особенно низкий оттенок («ватное дыхание</a:t>
            </a:r>
            <a:r>
              <a:rPr lang="ru-RU" dirty="0" smtClean="0"/>
              <a:t>»). </a:t>
            </a:r>
            <a:r>
              <a:rPr lang="ru-RU" dirty="0"/>
              <a:t>Ослабление </a:t>
            </a:r>
            <a:r>
              <a:rPr lang="ru-RU" dirty="0" smtClean="0"/>
              <a:t>дыхания выражено </a:t>
            </a:r>
            <a:r>
              <a:rPr lang="ru-RU" dirty="0"/>
              <a:t>одинаково над симметричными участками легких. </a:t>
            </a:r>
            <a:r>
              <a:rPr lang="ru-RU" dirty="0" smtClean="0"/>
              <a:t>Отмечается удлинение </a:t>
            </a:r>
            <a:r>
              <a:rPr lang="ru-RU" dirty="0"/>
              <a:t>фазы выдоха. Наиболее характерным </a:t>
            </a:r>
            <a:r>
              <a:rPr lang="ru-RU" dirty="0" err="1"/>
              <a:t>аускультативным</a:t>
            </a:r>
            <a:r>
              <a:rPr lang="ru-RU" dirty="0"/>
              <a:t> признаком ХОБЛ являются рассеянные сухие хрипы. Хрипы лучше выслушиваются на протяжении выдоха и изменяются при покашливании (чаще исчезают или уменьшаются). Форсированный выдох, наоборот, приводит к усилению или появлению </a:t>
            </a:r>
            <a:r>
              <a:rPr lang="ru-RU" dirty="0" err="1"/>
              <a:t>высокотональных</a:t>
            </a:r>
            <a:r>
              <a:rPr lang="ru-RU" dirty="0"/>
              <a:t> сухих хрипов. Важным </a:t>
            </a:r>
            <a:r>
              <a:rPr lang="ru-RU" dirty="0" err="1"/>
              <a:t>аускультативным</a:t>
            </a:r>
            <a:r>
              <a:rPr lang="ru-RU" dirty="0"/>
              <a:t> феноменом у больных ХОБЛ являются дистанционные хрипы, выслушиваемые на расстоянии. Они обычно носят характер длительных протяжных </a:t>
            </a:r>
            <a:r>
              <a:rPr lang="ru-RU" dirty="0" err="1"/>
              <a:t>разиотональных</a:t>
            </a:r>
            <a:r>
              <a:rPr lang="ru-RU" dirty="0"/>
              <a:t> сухих хрипов, как правило, более выраженных на выдохе. </a:t>
            </a:r>
          </a:p>
          <a:p>
            <a:pPr marL="0" indent="0" algn="just">
              <a:buNone/>
            </a:pPr>
            <a:r>
              <a:rPr lang="ru-RU" i="1" dirty="0"/>
              <a:t>При исследовании сердечно-сосудистой системы могут быть выявлены признаки  легочной артериальной гипертензии и легочного сердца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9955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/>
              <a:t>Различают 2 фенотипа ХОБЛ в зависимости от преобладания признаков хронического </a:t>
            </a:r>
            <a:r>
              <a:rPr lang="ru-RU" sz="1800" dirty="0" err="1"/>
              <a:t>обструктивного</a:t>
            </a:r>
            <a:r>
              <a:rPr lang="ru-RU" sz="1800" dirty="0"/>
              <a:t> бронхита («</a:t>
            </a:r>
            <a:r>
              <a:rPr lang="ru-RU" sz="1800" dirty="0" err="1"/>
              <a:t>синюшние</a:t>
            </a:r>
            <a:r>
              <a:rPr lang="ru-RU" sz="1800" dirty="0"/>
              <a:t> </a:t>
            </a:r>
            <a:r>
              <a:rPr lang="ru-RU" sz="1800" dirty="0" err="1"/>
              <a:t>отечники</a:t>
            </a:r>
            <a:r>
              <a:rPr lang="ru-RU" sz="1800" dirty="0"/>
              <a:t>») или эмфиземы («розовые </a:t>
            </a:r>
            <a:r>
              <a:rPr lang="ru-RU" sz="1800" dirty="0" err="1"/>
              <a:t>пыхтельщики</a:t>
            </a:r>
            <a:r>
              <a:rPr lang="ru-RU" sz="1800" dirty="0"/>
              <a:t>»).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91264" cy="4896544"/>
          </a:xfrm>
        </p:spPr>
      </p:pic>
    </p:spTree>
    <p:extLst>
      <p:ext uri="{BB962C8B-B14F-4D97-AF65-F5344CB8AC3E}">
        <p14:creationId xmlns:p14="http://schemas.microsoft.com/office/powerpoint/2010/main" val="3386864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Лабораторная диагностика</a:t>
            </a:r>
          </a:p>
          <a:p>
            <a:pPr marL="0" indent="0" algn="just">
              <a:buNone/>
            </a:pPr>
            <a:r>
              <a:rPr lang="ru-RU" sz="3500" b="1" dirty="0" smtClean="0"/>
              <a:t>Развернутый общий анализ </a:t>
            </a:r>
            <a:r>
              <a:rPr lang="ru-RU" sz="3500" dirty="0"/>
              <a:t>крови для скрининга общих патологий.</a:t>
            </a:r>
          </a:p>
          <a:p>
            <a:pPr marL="0" indent="0" algn="just">
              <a:buNone/>
            </a:pPr>
            <a:r>
              <a:rPr lang="ru-RU" sz="3500" b="1" dirty="0"/>
              <a:t>Определение уровня α1-антитрипсина в крови</a:t>
            </a:r>
            <a:r>
              <a:rPr lang="ru-RU" sz="3500" dirty="0"/>
              <a:t>: рекомендуется пациентам с ХОБЛ моложе 45 лет, при быстром прогрессировании заболевания или наличии эмфиземы преимущественно в базальных отделах </a:t>
            </a:r>
            <a:r>
              <a:rPr lang="ru-RU" sz="3500" dirty="0" smtClean="0"/>
              <a:t>легких.</a:t>
            </a:r>
          </a:p>
          <a:p>
            <a:pPr marL="0" indent="0" algn="just">
              <a:buNone/>
            </a:pPr>
            <a:endParaRPr lang="ru-RU" sz="3500" dirty="0" smtClean="0"/>
          </a:p>
          <a:p>
            <a:pPr marL="0" indent="0" algn="ctr"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Инструментальная диагностика</a:t>
            </a:r>
            <a:endParaRPr lang="ru-RU" sz="45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500" b="1" dirty="0" smtClean="0"/>
              <a:t>Рентгенологическое </a:t>
            </a:r>
            <a:r>
              <a:rPr lang="ru-RU" sz="3500" b="1" dirty="0"/>
              <a:t>исследование органов грудной клетки</a:t>
            </a:r>
            <a:r>
              <a:rPr lang="ru-RU" sz="3500" dirty="0"/>
              <a:t> в двух проекциях является обязательным методом обследования всех больных ХОБЛ. В начальной стадии ХОБЛ рентгенологические изменения могут отсутствовать. По мере прогрессирования болезни начинают выявляться отчетливые рентгенологические признаки эмфиземы </a:t>
            </a:r>
            <a:r>
              <a:rPr lang="ru-RU" sz="3500" dirty="0" smtClean="0"/>
              <a:t>легких</a:t>
            </a:r>
            <a:r>
              <a:rPr lang="ru-RU" sz="3500" dirty="0"/>
              <a:t> </a:t>
            </a:r>
            <a:r>
              <a:rPr lang="ru-RU" sz="3500" dirty="0" smtClean="0"/>
              <a:t>(увеличение </a:t>
            </a:r>
            <a:r>
              <a:rPr lang="ru-RU" sz="3500" dirty="0"/>
              <a:t>воздушности </a:t>
            </a:r>
            <a:r>
              <a:rPr lang="ru-RU" sz="3500" dirty="0" smtClean="0"/>
              <a:t>и редукция </a:t>
            </a:r>
            <a:r>
              <a:rPr lang="ru-RU" sz="3500" dirty="0"/>
              <a:t>сосудистого </a:t>
            </a:r>
            <a:r>
              <a:rPr lang="ru-RU" sz="3500" dirty="0" smtClean="0"/>
              <a:t>русла) и воспалительного </a:t>
            </a:r>
            <a:r>
              <a:rPr lang="ru-RU" sz="3500" dirty="0"/>
              <a:t>поражения бронхов – </a:t>
            </a:r>
            <a:r>
              <a:rPr lang="ru-RU" sz="3500" dirty="0" err="1"/>
              <a:t>тяжистость</a:t>
            </a:r>
            <a:r>
              <a:rPr lang="ru-RU" sz="3500" dirty="0"/>
              <a:t> легочного рисунка  </a:t>
            </a:r>
            <a:r>
              <a:rPr lang="ru-RU" sz="3500" dirty="0" smtClean="0"/>
              <a:t>(пневмосклероз). 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dirty="0" smtClean="0"/>
              <a:t>В </a:t>
            </a:r>
            <a:r>
              <a:rPr lang="ru-RU" sz="3500" dirty="0"/>
              <a:t>тяжелых случаях можно выявить рентгенологические признаки легочной артериальной гипертензии и хронического легочного сердца с гипертрофией и дилатацией правого желудочка.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66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Спирометрия  </a:t>
            </a:r>
            <a:r>
              <a:rPr lang="ru-RU" sz="1800" dirty="0" smtClean="0"/>
              <a:t>является </a:t>
            </a:r>
            <a:r>
              <a:rPr lang="ru-RU" sz="1800" dirty="0"/>
              <a:t>основным методом диагностики.</a:t>
            </a:r>
          </a:p>
          <a:p>
            <a:pPr algn="just"/>
            <a:r>
              <a:rPr lang="ru-RU" sz="1800" dirty="0"/>
              <a:t>Уменьшение ОФВ1/ФЖЕЛ &lt;0,7 от должного значения является основным </a:t>
            </a:r>
            <a:r>
              <a:rPr lang="ru-RU" sz="1800" dirty="0" err="1"/>
              <a:t>спирографическим</a:t>
            </a:r>
            <a:r>
              <a:rPr lang="ru-RU" sz="1800" dirty="0"/>
              <a:t> показателем, свидетельствующим о </a:t>
            </a:r>
            <a:r>
              <a:rPr lang="ru-RU" sz="1800" dirty="0" err="1" smtClean="0"/>
              <a:t>диагностически</a:t>
            </a:r>
            <a:r>
              <a:rPr lang="ru-RU" sz="1800" dirty="0" smtClean="0"/>
              <a:t> </a:t>
            </a:r>
            <a:r>
              <a:rPr lang="ru-RU" sz="1800" dirty="0"/>
              <a:t>значимом ограничении экспираторного воздушного потока. В свою очередь степень ограничения воздушного потока и соответственно тяжесть  </a:t>
            </a:r>
            <a:r>
              <a:rPr lang="ru-RU" sz="1800" dirty="0" err="1"/>
              <a:t>бронхообструкции</a:t>
            </a:r>
            <a:r>
              <a:rPr lang="ru-RU" sz="1800" dirty="0"/>
              <a:t> определяют, исходя из значений ОФВ1</a:t>
            </a:r>
          </a:p>
          <a:p>
            <a:pPr algn="just"/>
            <a:r>
              <a:rPr lang="ru-RU" sz="1800" dirty="0"/>
              <a:t>У всех пациентов с подозрением на ХОБЛ при выявлении исходных признаков бронхиальной обструкции (ОФВ1/ФЖЕЛ &lt;0,7) рекомендуется проведение </a:t>
            </a:r>
            <a:r>
              <a:rPr lang="ru-RU" sz="1800" dirty="0" err="1"/>
              <a:t>бронходилатационного</a:t>
            </a:r>
            <a:r>
              <a:rPr lang="ru-RU" sz="1800" dirty="0"/>
              <a:t> теста. </a:t>
            </a:r>
            <a:r>
              <a:rPr lang="ru-RU" sz="1800" dirty="0" smtClean="0"/>
              <a:t>При ХОБЛ в </a:t>
            </a:r>
            <a:r>
              <a:rPr lang="ru-RU" sz="1800" dirty="0"/>
              <a:t>связи с преобладанием необратимых механизмов </a:t>
            </a:r>
            <a:r>
              <a:rPr lang="ru-RU" sz="1800" dirty="0" err="1"/>
              <a:t>бронхообстукции</a:t>
            </a:r>
            <a:r>
              <a:rPr lang="ru-RU" sz="1800" dirty="0"/>
              <a:t> результаты </a:t>
            </a:r>
            <a:r>
              <a:rPr lang="ru-RU" sz="1800" dirty="0" err="1"/>
              <a:t>бронходилатационного</a:t>
            </a:r>
            <a:r>
              <a:rPr lang="ru-RU" sz="1800" dirty="0"/>
              <a:t> теста  </a:t>
            </a:r>
            <a:r>
              <a:rPr lang="ru-RU" sz="1800" dirty="0" smtClean="0"/>
              <a:t>отрицательные</a:t>
            </a:r>
            <a:r>
              <a:rPr lang="ru-RU" sz="1800" dirty="0"/>
              <a:t>.</a:t>
            </a:r>
          </a:p>
          <a:p>
            <a:pPr marL="0" indent="0" algn="just">
              <a:buNone/>
            </a:pPr>
            <a:r>
              <a:rPr lang="ru-RU" sz="1800" b="1" dirty="0"/>
              <a:t>Компьютерная томография высокого разрешения (КТВР): </a:t>
            </a:r>
            <a:r>
              <a:rPr lang="ru-RU" sz="1800" dirty="0"/>
              <a:t>не рекомендуется для рутинного обследования пациентов с ХОБЛ, но может быть использована в целях дифференциальной диагностики.</a:t>
            </a:r>
          </a:p>
          <a:p>
            <a:pPr marL="0" indent="0" algn="just">
              <a:buNone/>
            </a:pPr>
            <a:r>
              <a:rPr lang="ru-RU" sz="1800" b="1" dirty="0" err="1"/>
              <a:t>Пульсоксиметрия</a:t>
            </a:r>
            <a:r>
              <a:rPr lang="ru-RU" sz="1800" b="1" dirty="0"/>
              <a:t> </a:t>
            </a:r>
            <a:r>
              <a:rPr lang="ru-RU" sz="1800" dirty="0"/>
              <a:t>для оценки насыщения гемоглобина кислородом (SaO2</a:t>
            </a:r>
            <a:r>
              <a:rPr lang="ru-RU" sz="1800" dirty="0" smtClean="0"/>
              <a:t>).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 err="1"/>
              <a:t>Бодиплетизмография</a:t>
            </a:r>
            <a:r>
              <a:rPr lang="ru-RU" sz="1800" dirty="0"/>
              <a:t> - для исключения смешанных </a:t>
            </a:r>
            <a:r>
              <a:rPr lang="ru-RU" sz="1800" dirty="0" err="1"/>
              <a:t>обструктивно-рестриктивных</a:t>
            </a:r>
            <a:r>
              <a:rPr lang="ru-RU" sz="1800" dirty="0"/>
              <a:t> </a:t>
            </a:r>
            <a:r>
              <a:rPr lang="ru-RU" sz="1800" dirty="0" smtClean="0"/>
              <a:t>нарушений. </a:t>
            </a:r>
          </a:p>
          <a:p>
            <a:pPr marL="0" indent="0" algn="just">
              <a:buNone/>
            </a:pPr>
            <a:r>
              <a:rPr lang="ru-RU" sz="1800" b="1" dirty="0" smtClean="0"/>
              <a:t>Дополнительные </a:t>
            </a:r>
            <a:r>
              <a:rPr lang="ru-RU" sz="1800" b="1" dirty="0"/>
              <a:t>рекомендации</a:t>
            </a:r>
          </a:p>
          <a:p>
            <a:pPr marL="0" indent="0" algn="just">
              <a:buNone/>
            </a:pPr>
            <a:r>
              <a:rPr lang="ru-RU" sz="1800" dirty="0" smtClean="0"/>
              <a:t>У пациентов </a:t>
            </a:r>
            <a:r>
              <a:rPr lang="ru-RU" sz="1800" dirty="0"/>
              <a:t>с одышкой, не соответствующей степени ограничения воздушного потока, необходимо исключить ХСН с помощью анализа кардиального анамнеза, клинических признаков, ЭКГ, ЭХОКГ, исследования натрийуретических </a:t>
            </a:r>
            <a:r>
              <a:rPr lang="ru-RU" sz="1800" dirty="0" smtClean="0"/>
              <a:t>пептидов.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40442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b="1" dirty="0"/>
              <a:t>Цели лечения ХОБЛ можно разделить на 4 основные группы:</a:t>
            </a:r>
          </a:p>
          <a:p>
            <a:pPr lvl="0"/>
            <a:r>
              <a:rPr lang="ru-RU" sz="4000" dirty="0"/>
              <a:t>Устранение симптомов и улучшение качества жизни;</a:t>
            </a:r>
          </a:p>
          <a:p>
            <a:pPr lvl="0"/>
            <a:r>
              <a:rPr lang="ru-RU" sz="4000" dirty="0"/>
              <a:t>Уменьшение будущих рисков, т.е. профилактика обострений;</a:t>
            </a:r>
          </a:p>
          <a:p>
            <a:pPr lvl="0"/>
            <a:r>
              <a:rPr lang="ru-RU" sz="4000" dirty="0"/>
              <a:t>Замедление прогрессирования заболевания;</a:t>
            </a:r>
          </a:p>
          <a:p>
            <a:pPr lvl="0"/>
            <a:r>
              <a:rPr lang="ru-RU" sz="4000" dirty="0"/>
              <a:t>Снижение летальности</a:t>
            </a:r>
            <a:r>
              <a:rPr lang="ru-RU" sz="4000" dirty="0" smtClean="0"/>
              <a:t>.</a:t>
            </a:r>
          </a:p>
          <a:p>
            <a:pPr marL="0" lv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Терапия ХОБЛ включает фармакологические и нефармакологические подходы. </a:t>
            </a:r>
            <a:endParaRPr lang="ru-RU" sz="4000" dirty="0" smtClean="0"/>
          </a:p>
          <a:p>
            <a:pPr marL="0" lvl="0" indent="0">
              <a:buNone/>
            </a:pPr>
            <a:r>
              <a:rPr lang="ru-RU" sz="4000" b="1" dirty="0" smtClean="0"/>
              <a:t>Фармакологические </a:t>
            </a:r>
            <a:r>
              <a:rPr lang="ru-RU" sz="4000" b="1" dirty="0"/>
              <a:t>методы </a:t>
            </a:r>
            <a:r>
              <a:rPr lang="ru-RU" sz="4000" b="1" dirty="0" smtClean="0"/>
              <a:t>лечения: </a:t>
            </a:r>
          </a:p>
          <a:p>
            <a:r>
              <a:rPr lang="ru-RU" sz="4000" dirty="0" err="1" smtClean="0"/>
              <a:t>бронходилататоры</a:t>
            </a:r>
            <a:r>
              <a:rPr lang="ru-RU" sz="4000" dirty="0" smtClean="0"/>
              <a:t> </a:t>
            </a:r>
            <a:r>
              <a:rPr lang="ru-RU" sz="4000" dirty="0"/>
              <a:t>(препараты для лечения </a:t>
            </a:r>
            <a:r>
              <a:rPr lang="ru-RU" sz="4000" dirty="0" err="1"/>
              <a:t>обструктивных</a:t>
            </a:r>
            <a:r>
              <a:rPr lang="ru-RU" sz="4000" dirty="0"/>
              <a:t> заболеваний дыхательных путей), </a:t>
            </a:r>
            <a:endParaRPr lang="ru-RU" sz="4000" dirty="0" smtClean="0"/>
          </a:p>
          <a:p>
            <a:r>
              <a:rPr lang="ru-RU" sz="4000" dirty="0" smtClean="0"/>
              <a:t>комбинации </a:t>
            </a:r>
            <a:r>
              <a:rPr lang="ru-RU" sz="4000" dirty="0"/>
              <a:t>ИГКС и длительно действующих </a:t>
            </a:r>
            <a:r>
              <a:rPr lang="ru-RU" sz="4000" dirty="0" err="1"/>
              <a:t>бронходилататоров</a:t>
            </a:r>
            <a:r>
              <a:rPr lang="ru-RU" sz="4000" dirty="0"/>
              <a:t> (ДДБД), ингибиторы фосфодиэстеразы-4, </a:t>
            </a:r>
            <a:endParaRPr lang="ru-RU" sz="4000" dirty="0" smtClean="0"/>
          </a:p>
          <a:p>
            <a:r>
              <a:rPr lang="ru-RU" sz="4000" dirty="0" smtClean="0"/>
              <a:t>теофиллин</a:t>
            </a:r>
            <a:r>
              <a:rPr lang="ru-RU" sz="4000" dirty="0"/>
              <a:t>, </a:t>
            </a:r>
            <a:endParaRPr lang="ru-RU" sz="4000" dirty="0" smtClean="0"/>
          </a:p>
          <a:p>
            <a:r>
              <a:rPr lang="ru-RU" sz="4000" dirty="0" smtClean="0"/>
              <a:t>вакцинацию </a:t>
            </a:r>
            <a:r>
              <a:rPr lang="ru-RU" sz="4000" dirty="0"/>
              <a:t>против гриппа и пневмококковой инфекции.</a:t>
            </a:r>
            <a:br>
              <a:rPr lang="ru-RU" sz="4000" dirty="0"/>
            </a:br>
            <a:r>
              <a:rPr lang="ru-RU" sz="4000" dirty="0"/>
              <a:t> </a:t>
            </a:r>
          </a:p>
          <a:p>
            <a:pPr marL="0" indent="0">
              <a:buNone/>
            </a:pPr>
            <a:r>
              <a:rPr lang="ru-RU" sz="4000" b="1" dirty="0"/>
              <a:t>Нефармакологические </a:t>
            </a:r>
            <a:r>
              <a:rPr lang="ru-RU" sz="4000" b="1" dirty="0" smtClean="0"/>
              <a:t>методы:</a:t>
            </a:r>
          </a:p>
          <a:p>
            <a:r>
              <a:rPr lang="ru-RU" sz="4000" dirty="0" smtClean="0"/>
              <a:t>прекращение </a:t>
            </a:r>
            <a:r>
              <a:rPr lang="ru-RU" sz="4000" dirty="0"/>
              <a:t>курения, </a:t>
            </a:r>
            <a:endParaRPr lang="ru-RU" sz="4000" dirty="0" smtClean="0"/>
          </a:p>
          <a:p>
            <a:r>
              <a:rPr lang="ru-RU" sz="4000" dirty="0" smtClean="0"/>
              <a:t>легочная реабилитация, </a:t>
            </a:r>
          </a:p>
          <a:p>
            <a:r>
              <a:rPr lang="ru-RU" sz="4000" dirty="0" err="1" smtClean="0"/>
              <a:t>кислородотерапия</a:t>
            </a:r>
            <a:r>
              <a:rPr lang="ru-RU" sz="4000" dirty="0" smtClean="0"/>
              <a:t>, </a:t>
            </a:r>
          </a:p>
          <a:p>
            <a:r>
              <a:rPr lang="ru-RU" sz="4000" dirty="0" smtClean="0"/>
              <a:t>респираторная поддержка</a:t>
            </a:r>
          </a:p>
          <a:p>
            <a:r>
              <a:rPr lang="ru-RU" sz="4000" dirty="0" smtClean="0"/>
              <a:t>хирургическое </a:t>
            </a:r>
            <a:r>
              <a:rPr lang="ru-RU" sz="4000" dirty="0"/>
              <a:t>лечение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1736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(вне обострения)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5200" dirty="0" smtClean="0"/>
              <a:t>При лечении пациентов со стабильным течением ХОБЛ необходимо:</a:t>
            </a:r>
          </a:p>
          <a:p>
            <a:pPr marL="0" lvl="0" indent="0" algn="just">
              <a:buNone/>
            </a:pPr>
            <a:r>
              <a:rPr lang="ru-RU" sz="5200" b="1" dirty="0" smtClean="0"/>
              <a:t>Отказ от курения.</a:t>
            </a:r>
          </a:p>
          <a:p>
            <a:pPr marL="0" lvl="0" indent="0" algn="just">
              <a:buNone/>
            </a:pPr>
            <a:r>
              <a:rPr lang="ru-RU" sz="5200" dirty="0" smtClean="0"/>
              <a:t>Всем пациентам с ХОБЛ рекомендуется прекратить курение. Это наиболее эффективное вмешательство, влияющее на прогрессирование заболевания. Для поддержки отказа от курения могут назначаться фармакологические средства, например, </a:t>
            </a:r>
            <a:r>
              <a:rPr lang="ru-RU" sz="5200" dirty="0" err="1" smtClean="0"/>
              <a:t>варениклин</a:t>
            </a:r>
            <a:r>
              <a:rPr lang="ru-RU" sz="5200" dirty="0" smtClean="0"/>
              <a:t> или никотиновая заместительная терапия.</a:t>
            </a:r>
          </a:p>
          <a:p>
            <a:pPr marL="0" lvl="0" indent="0" algn="just">
              <a:buNone/>
            </a:pPr>
            <a:r>
              <a:rPr lang="ru-RU" sz="5200" b="1" dirty="0" smtClean="0"/>
              <a:t>Купирование приступов.</a:t>
            </a:r>
          </a:p>
          <a:p>
            <a:pPr marL="0" lvl="0" indent="0" algn="just">
              <a:buNone/>
            </a:pPr>
            <a:r>
              <a:rPr lang="ru-RU" sz="5200" dirty="0" smtClean="0"/>
              <a:t>Всем пациентам с ХОБЛ рекомендуется назначать короткодействующие </a:t>
            </a:r>
            <a:r>
              <a:rPr lang="ru-RU" sz="5200" dirty="0" err="1" smtClean="0"/>
              <a:t>бронходилататоры</a:t>
            </a:r>
            <a:r>
              <a:rPr lang="ru-RU" sz="5200" dirty="0" smtClean="0"/>
              <a:t>  для использования по потребности (</a:t>
            </a:r>
            <a:r>
              <a:rPr lang="ru-RU" sz="5200" dirty="0" err="1" smtClean="0"/>
              <a:t>сальбутамол</a:t>
            </a:r>
            <a:r>
              <a:rPr lang="ru-RU" sz="5200" dirty="0" smtClean="0"/>
              <a:t>, </a:t>
            </a:r>
            <a:r>
              <a:rPr lang="ru-RU" sz="5200" dirty="0" err="1" smtClean="0"/>
              <a:t>ипратропия</a:t>
            </a:r>
            <a:r>
              <a:rPr lang="ru-RU" sz="5200" dirty="0" smtClean="0"/>
              <a:t> бромид).</a:t>
            </a:r>
          </a:p>
          <a:p>
            <a:pPr marL="0" lvl="0" indent="0" algn="just">
              <a:buNone/>
            </a:pPr>
            <a:r>
              <a:rPr lang="ru-RU" sz="5200" b="1" dirty="0" smtClean="0"/>
              <a:t>Базисная терапия.</a:t>
            </a:r>
          </a:p>
          <a:p>
            <a:pPr marL="0" lvl="0" indent="0" algn="just">
              <a:buNone/>
            </a:pPr>
            <a:r>
              <a:rPr lang="ru-RU" sz="5200" dirty="0" smtClean="0"/>
              <a:t>Основой лечения являются </a:t>
            </a:r>
            <a:r>
              <a:rPr lang="ru-RU" sz="5200" dirty="0" err="1" smtClean="0"/>
              <a:t>бронхорасширяющие</a:t>
            </a:r>
            <a:r>
              <a:rPr lang="ru-RU" sz="5200" dirty="0" smtClean="0"/>
              <a:t> препараты длительного действия (12–24 часа), которые используются в виде ингаляторов (порошковых или аэрозольных). Обычно назначают один или два </a:t>
            </a:r>
            <a:r>
              <a:rPr lang="ru-RU" sz="5200" dirty="0" err="1" smtClean="0"/>
              <a:t>бронхорасширяющих</a:t>
            </a:r>
            <a:r>
              <a:rPr lang="ru-RU" sz="5200" dirty="0" smtClean="0"/>
              <a:t> препарата в зависимости от тяжести симптомов. В некоторых случаях добавляют ингаляционные </a:t>
            </a:r>
            <a:r>
              <a:rPr lang="ru-RU" sz="5200" dirty="0" err="1" smtClean="0"/>
              <a:t>глюкокортикостероиды</a:t>
            </a:r>
            <a:r>
              <a:rPr lang="ru-RU" sz="5200" dirty="0" smtClean="0"/>
              <a:t> (ИГКС), если они дают дополнительный эффект. </a:t>
            </a:r>
          </a:p>
          <a:p>
            <a:pPr algn="just"/>
            <a:r>
              <a:rPr lang="ru-RU" sz="5200" dirty="0" smtClean="0"/>
              <a:t>Для лечения ХОБЛ рекомендуется использовать следующие </a:t>
            </a:r>
            <a:r>
              <a:rPr lang="ru-RU" sz="5200" dirty="0" err="1" smtClean="0"/>
              <a:t>длительнодействующие</a:t>
            </a:r>
            <a:r>
              <a:rPr lang="ru-RU" sz="5200" dirty="0" smtClean="0"/>
              <a:t> β2-агонисты (ДДБА) – </a:t>
            </a:r>
            <a:r>
              <a:rPr lang="ru-RU" sz="5200" dirty="0" err="1" smtClean="0"/>
              <a:t>формотерол</a:t>
            </a:r>
            <a:r>
              <a:rPr lang="ru-RU" sz="5200" dirty="0" smtClean="0"/>
              <a:t>, </a:t>
            </a:r>
            <a:r>
              <a:rPr lang="ru-RU" sz="5200" dirty="0" err="1" smtClean="0"/>
              <a:t>индакатерол</a:t>
            </a:r>
            <a:r>
              <a:rPr lang="ru-RU" sz="5200" dirty="0" smtClean="0"/>
              <a:t>, антихолинергические средства (ДДАХ): - </a:t>
            </a:r>
            <a:r>
              <a:rPr lang="ru-RU" sz="5200" dirty="0" err="1" smtClean="0"/>
              <a:t>тиотропия</a:t>
            </a:r>
            <a:r>
              <a:rPr lang="ru-RU" sz="5200" dirty="0" smtClean="0"/>
              <a:t> бромид, </a:t>
            </a:r>
            <a:r>
              <a:rPr lang="ru-RU" sz="5200" dirty="0" err="1" smtClean="0"/>
              <a:t>аклидиния</a:t>
            </a:r>
            <a:r>
              <a:rPr lang="ru-RU" sz="5200" dirty="0" smtClean="0"/>
              <a:t> бромид, </a:t>
            </a:r>
            <a:r>
              <a:rPr lang="ru-RU" sz="5200" dirty="0" err="1" smtClean="0"/>
              <a:t>гликопиррония</a:t>
            </a:r>
            <a:r>
              <a:rPr lang="ru-RU" sz="5200" dirty="0" smtClean="0"/>
              <a:t> бромид.</a:t>
            </a:r>
          </a:p>
          <a:p>
            <a:pPr marL="0" lvl="0" indent="0" algn="just">
              <a:buNone/>
            </a:pPr>
            <a:r>
              <a:rPr lang="ru-RU" sz="5200" dirty="0" smtClean="0"/>
              <a:t>Теофиллин в качестве дополнительной терапии может рассматриваться у пациентов с тяжелыми симптомами</a:t>
            </a:r>
          </a:p>
          <a:p>
            <a:pPr marL="0" lv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396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buNone/>
            </a:pPr>
            <a:r>
              <a:rPr lang="ru-RU" sz="3800" b="1" dirty="0"/>
              <a:t>Дополнительные </a:t>
            </a:r>
            <a:r>
              <a:rPr lang="ru-RU" sz="3800" b="1" dirty="0" smtClean="0"/>
              <a:t>препараты </a:t>
            </a:r>
            <a:r>
              <a:rPr lang="ru-RU" sz="3800" dirty="0" smtClean="0"/>
              <a:t>могут назначаться</a:t>
            </a:r>
            <a:r>
              <a:rPr lang="ru-RU" sz="3800" b="1" dirty="0"/>
              <a:t> </a:t>
            </a:r>
            <a:r>
              <a:rPr lang="ru-RU" sz="3800" dirty="0" smtClean="0"/>
              <a:t>при </a:t>
            </a:r>
            <a:r>
              <a:rPr lang="ru-RU" sz="3800" dirty="0"/>
              <a:t>некоторых формах ХОБЛ </a:t>
            </a:r>
            <a:r>
              <a:rPr lang="ru-RU" sz="3800" dirty="0" smtClean="0"/>
              <a:t>:</a:t>
            </a:r>
            <a:endParaRPr lang="ru-RU" sz="3800" dirty="0"/>
          </a:p>
          <a:p>
            <a:pPr lvl="1" algn="just"/>
            <a:r>
              <a:rPr lang="ru-RU" sz="3800" dirty="0"/>
              <a:t>специальные противовоспалительные средства: </a:t>
            </a:r>
            <a:r>
              <a:rPr lang="ru-RU" sz="3800" dirty="0" err="1"/>
              <a:t>рофлумиласт</a:t>
            </a:r>
            <a:r>
              <a:rPr lang="ru-RU" sz="3800" dirty="0"/>
              <a:t> подавляет связанную с ХОБЛ воспалительную реакцию посредством ингибирования фермента фосфодиэстеразы-4;</a:t>
            </a:r>
          </a:p>
          <a:p>
            <a:pPr lvl="1" algn="just"/>
            <a:r>
              <a:rPr lang="ru-RU" sz="3800" dirty="0" err="1"/>
              <a:t>муколитические</a:t>
            </a:r>
            <a:r>
              <a:rPr lang="ru-RU" sz="3800" dirty="0"/>
              <a:t> препараты (при </a:t>
            </a:r>
            <a:r>
              <a:rPr lang="ru-RU" sz="3800" dirty="0" err="1"/>
              <a:t>бронхитическом</a:t>
            </a:r>
            <a:r>
              <a:rPr lang="ru-RU" sz="3800" dirty="0"/>
              <a:t> фенотипе или </a:t>
            </a:r>
            <a:r>
              <a:rPr lang="ru-RU" sz="3800" dirty="0" err="1"/>
              <a:t>бронхоэктазах</a:t>
            </a:r>
            <a:r>
              <a:rPr lang="ru-RU" sz="3800" dirty="0"/>
              <a:t>);</a:t>
            </a:r>
          </a:p>
          <a:p>
            <a:pPr lvl="1" algn="just"/>
            <a:r>
              <a:rPr lang="ru-RU" sz="3800" dirty="0"/>
              <a:t>антибактериальные препараты системного действия (при обострениях);</a:t>
            </a:r>
          </a:p>
          <a:p>
            <a:pPr lvl="1" algn="just"/>
            <a:r>
              <a:rPr lang="ru-RU" sz="3800" dirty="0"/>
              <a:t>антиоксиданты. </a:t>
            </a:r>
            <a:endParaRPr lang="ru-RU" sz="3800" dirty="0" smtClean="0"/>
          </a:p>
          <a:p>
            <a:pPr marL="0" lvl="0" indent="0" algn="just">
              <a:buNone/>
            </a:pP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err="1" smtClean="0"/>
              <a:t>Кислородотерапия</a:t>
            </a:r>
            <a:endParaRPr lang="ru-RU" sz="3800" b="1" dirty="0" smtClean="0"/>
          </a:p>
          <a:p>
            <a:pPr marL="0" lvl="0" indent="0" algn="just">
              <a:buNone/>
            </a:pPr>
            <a:r>
              <a:rPr lang="ru-RU" sz="3800" dirty="0" smtClean="0"/>
              <a:t>При насыщении гемоглобина кислородом (</a:t>
            </a:r>
            <a:r>
              <a:rPr lang="ru-RU" sz="3800" dirty="0" err="1" smtClean="0"/>
              <a:t>SaO</a:t>
            </a:r>
            <a:r>
              <a:rPr lang="ru-RU" sz="3800" dirty="0" smtClean="0"/>
              <a:t>₂) ≤88% рекомендуется длительная </a:t>
            </a:r>
            <a:r>
              <a:rPr lang="ru-RU" sz="3800" dirty="0" err="1" smtClean="0"/>
              <a:t>кислородотерапия</a:t>
            </a:r>
            <a:r>
              <a:rPr lang="ru-RU" sz="3800" dirty="0" smtClean="0"/>
              <a:t>. В домашних условиях используют кислородные концентраторы. </a:t>
            </a:r>
          </a:p>
          <a:p>
            <a:pPr marL="0" lvl="0" indent="0" algn="just">
              <a:buNone/>
            </a:pPr>
            <a:r>
              <a:rPr lang="ru-RU" sz="3800" b="1" dirty="0"/>
              <a:t/>
            </a:r>
            <a:br>
              <a:rPr lang="ru-RU" sz="3800" b="1" dirty="0"/>
            </a:br>
            <a:r>
              <a:rPr lang="ru-RU" sz="3800" b="1" dirty="0" smtClean="0"/>
              <a:t>Вакцинация</a:t>
            </a:r>
          </a:p>
          <a:p>
            <a:pPr marL="0" lvl="0" indent="0" algn="just">
              <a:buNone/>
            </a:pPr>
            <a:r>
              <a:rPr lang="ru-RU" sz="3800" dirty="0" smtClean="0"/>
              <a:t>Пациентам </a:t>
            </a:r>
            <a:r>
              <a:rPr lang="ru-RU" sz="3800" dirty="0"/>
              <a:t>с ХОБЛ рекомендуется вакцинация против гриппа и пневмококковой инфекции для снижения риска респираторных инфекций. </a:t>
            </a:r>
          </a:p>
          <a:p>
            <a:pPr marL="0" lvl="0" indent="0" algn="just">
              <a:buNone/>
            </a:pPr>
            <a:endParaRPr lang="ru-RU" sz="3800" b="1" dirty="0" smtClean="0"/>
          </a:p>
          <a:p>
            <a:pPr marL="0" lvl="0" indent="0" algn="just">
              <a:buNone/>
            </a:pPr>
            <a:r>
              <a:rPr lang="ru-RU" sz="3800" b="1" dirty="0" smtClean="0"/>
              <a:t>Легочная реабилитация</a:t>
            </a:r>
          </a:p>
          <a:p>
            <a:pPr marL="0" lvl="0" indent="0" algn="just">
              <a:buNone/>
            </a:pPr>
            <a:r>
              <a:rPr lang="ru-RU" sz="3800" dirty="0" smtClean="0"/>
              <a:t>Рекомендуется </a:t>
            </a:r>
            <a:r>
              <a:rPr lang="ru-RU" sz="3800" dirty="0"/>
              <a:t>включать физические тренировки (например, на беговой дорожке или велоэргометре) и пешие прогулки. Это помогает повысить физический тонус и снизить степень одышки. </a:t>
            </a:r>
            <a:endParaRPr lang="ru-RU" sz="3800" dirty="0" smtClean="0"/>
          </a:p>
          <a:p>
            <a:pPr marL="0" lvl="0" indent="0" algn="just">
              <a:buNone/>
            </a:pPr>
            <a:endParaRPr lang="ru-RU" sz="3800" dirty="0"/>
          </a:p>
          <a:p>
            <a:pPr marL="0" lvl="0" indent="0" algn="just">
              <a:buNone/>
            </a:pPr>
            <a:r>
              <a:rPr lang="ru-RU" sz="3800" b="1" dirty="0"/>
              <a:t>Хирургическое </a:t>
            </a:r>
            <a:r>
              <a:rPr lang="ru-RU" sz="3800" b="1" dirty="0" smtClean="0"/>
              <a:t>лечение</a:t>
            </a:r>
          </a:p>
          <a:p>
            <a:pPr marL="0" lvl="0" indent="0" algn="just">
              <a:buNone/>
            </a:pPr>
            <a:r>
              <a:rPr lang="ru-RU" sz="3800" dirty="0" smtClean="0"/>
              <a:t>Пациентам </a:t>
            </a:r>
            <a:r>
              <a:rPr lang="ru-RU" sz="3800" dirty="0"/>
              <a:t>с ХОБЛ с верхнедолевой эмфиземой и низкой переносимостью физической нагрузки рекомендуется проведение операции по уменьшению объема легких. Операция уменьшения объема легких проводится путем удаления части легкого для уменьшения гиперинфляции и достижения более эффективной насосной работы респираторных мышц. В настоящее время для уменьшения объема легких возможно использование и менее инвазивных методов – окклюзия сегментарных бронхов с помощью клапанов, специального клея и </a:t>
            </a:r>
            <a:r>
              <a:rPr lang="ru-RU" sz="3800" dirty="0" smtClean="0"/>
              <a:t>др.</a:t>
            </a:r>
            <a:r>
              <a:rPr lang="ru-RU" sz="3800" dirty="0"/>
              <a:t> </a:t>
            </a:r>
            <a:r>
              <a:rPr lang="ru-RU" sz="3800" dirty="0" smtClean="0"/>
              <a:t>Трансплантация </a:t>
            </a:r>
            <a:r>
              <a:rPr lang="ru-RU" sz="3800" dirty="0"/>
              <a:t>легких рекомендуется пациентам с крайне тяжелым течением ХОБЛ в особых клинических ситуациях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43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Другие </a:t>
            </a:r>
            <a:r>
              <a:rPr lang="ru-RU" sz="2800" b="1" dirty="0" smtClean="0">
                <a:solidFill>
                  <a:srgbClr val="FF0000"/>
                </a:solidFill>
              </a:rPr>
              <a:t>механизмы </a:t>
            </a:r>
            <a:r>
              <a:rPr lang="ru-RU" sz="2800" b="1" dirty="0" err="1" smtClean="0">
                <a:solidFill>
                  <a:srgbClr val="FF0000"/>
                </a:solidFill>
              </a:rPr>
              <a:t>бронхообструкции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>
            <a:normAutofit/>
          </a:bodyPr>
          <a:lstStyle/>
          <a:p>
            <a:pPr algn="just"/>
            <a:r>
              <a:rPr lang="ru-RU" sz="2200" b="1" u="sng" dirty="0" smtClean="0"/>
              <a:t>Застойное </a:t>
            </a:r>
            <a:r>
              <a:rPr lang="ru-RU" sz="2200" b="1" u="sng" dirty="0"/>
              <a:t>набухание слизистой </a:t>
            </a:r>
            <a:r>
              <a:rPr lang="ru-RU" sz="2200" dirty="0"/>
              <a:t>при левожелудочковой сердечной недостаточности из-за нарушения кровообращения в малом круге. </a:t>
            </a:r>
          </a:p>
          <a:p>
            <a:pPr algn="just"/>
            <a:r>
              <a:rPr lang="ru-RU" sz="2200" b="1" u="sng" dirty="0" err="1" smtClean="0"/>
              <a:t>Гиперосмолярный</a:t>
            </a:r>
            <a:r>
              <a:rPr lang="ru-RU" sz="2200" b="1" u="sng" dirty="0" smtClean="0"/>
              <a:t> </a:t>
            </a:r>
            <a:r>
              <a:rPr lang="ru-RU" sz="2200" b="1" u="sng" dirty="0"/>
              <a:t>механизм</a:t>
            </a:r>
            <a:r>
              <a:rPr lang="ru-RU" sz="2200" dirty="0"/>
              <a:t> при вдыхании сухого или холодного воздуха, который вызывает раздражение рецепторов и </a:t>
            </a:r>
            <a:r>
              <a:rPr lang="ru-RU" sz="2200" dirty="0" err="1"/>
              <a:t>бронхоспазм</a:t>
            </a:r>
            <a:r>
              <a:rPr lang="ru-RU" sz="2200" dirty="0"/>
              <a:t>. </a:t>
            </a:r>
          </a:p>
          <a:p>
            <a:pPr algn="just"/>
            <a:r>
              <a:rPr lang="ru-RU" sz="2200" b="1" u="sng" dirty="0" err="1" smtClean="0"/>
              <a:t>Дискинетический</a:t>
            </a:r>
            <a:r>
              <a:rPr lang="ru-RU" sz="2200" b="1" u="sng" dirty="0" smtClean="0"/>
              <a:t> </a:t>
            </a:r>
            <a:r>
              <a:rPr lang="ru-RU" sz="2200" b="1" u="sng" dirty="0"/>
              <a:t>механизм</a:t>
            </a:r>
            <a:r>
              <a:rPr lang="ru-RU" sz="2200" dirty="0"/>
              <a:t> связан с </a:t>
            </a:r>
            <a:r>
              <a:rPr lang="ru-RU" sz="2200" dirty="0" smtClean="0"/>
              <a:t>врожденным </a:t>
            </a:r>
            <a:r>
              <a:rPr lang="ru-RU" sz="2200" dirty="0"/>
              <a:t>недоразвитием мембранозной части трахеи и бронхов, что приводит к закрытию просвета при </a:t>
            </a:r>
            <a:r>
              <a:rPr lang="ru-RU" sz="2200" dirty="0" smtClean="0"/>
              <a:t>вдохе.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5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 anchor="ctr"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err="1" smtClean="0"/>
              <a:t>Бронхообструктивный</a:t>
            </a:r>
            <a:r>
              <a:rPr lang="ru-RU" dirty="0" smtClean="0"/>
              <a:t> </a:t>
            </a:r>
            <a:r>
              <a:rPr lang="ru-RU" dirty="0"/>
              <a:t>синдром </a:t>
            </a:r>
            <a:r>
              <a:rPr lang="ru-RU" b="1" dirty="0" smtClean="0"/>
              <a:t>не является</a:t>
            </a:r>
            <a:r>
              <a:rPr lang="ru-RU" dirty="0" smtClean="0"/>
              <a:t> самостоятельным диагнозом и требует </a:t>
            </a:r>
            <a:r>
              <a:rPr lang="ru-RU" dirty="0"/>
              <a:t>выявления основной патологии. </a:t>
            </a:r>
            <a:r>
              <a:rPr lang="ru-RU" dirty="0" smtClean="0"/>
              <a:t>БОС возникает </a:t>
            </a:r>
            <a:r>
              <a:rPr lang="ru-RU" dirty="0"/>
              <a:t>при различных заболеваниях и </a:t>
            </a:r>
            <a:r>
              <a:rPr lang="ru-RU" dirty="0" smtClean="0"/>
              <a:t>состояниях, которые можно </a:t>
            </a:r>
            <a:r>
              <a:rPr lang="ru-RU" dirty="0"/>
              <a:t>разделить на несколько </a:t>
            </a:r>
            <a:r>
              <a:rPr lang="ru-RU" dirty="0" smtClean="0"/>
              <a:t>групп: 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smtClean="0"/>
              <a:t>1. Заболевания </a:t>
            </a:r>
            <a:r>
              <a:rPr lang="ru-RU" b="1" u="sng" dirty="0"/>
              <a:t>органов дыхания:</a:t>
            </a:r>
            <a:r>
              <a:rPr lang="ru-RU" b="1" dirty="0"/>
              <a:t> </a:t>
            </a:r>
            <a:r>
              <a:rPr lang="ru-RU" dirty="0"/>
              <a:t>бронхиальная астма, хроническая </a:t>
            </a:r>
            <a:r>
              <a:rPr lang="ru-RU" dirty="0" err="1"/>
              <a:t>обструктивная</a:t>
            </a:r>
            <a:r>
              <a:rPr lang="ru-RU" dirty="0"/>
              <a:t> болезнь </a:t>
            </a:r>
            <a:r>
              <a:rPr lang="ru-RU" dirty="0" smtClean="0"/>
              <a:t>легких</a:t>
            </a:r>
            <a:r>
              <a:rPr lang="ru-RU" dirty="0"/>
              <a:t>, острый </a:t>
            </a:r>
            <a:r>
              <a:rPr lang="ru-RU" dirty="0" err="1"/>
              <a:t>обструктивный</a:t>
            </a:r>
            <a:r>
              <a:rPr lang="ru-RU" dirty="0"/>
              <a:t> бронхит и </a:t>
            </a:r>
            <a:r>
              <a:rPr lang="ru-RU" dirty="0" err="1"/>
              <a:t>бронхиолит</a:t>
            </a:r>
            <a:r>
              <a:rPr lang="ru-RU" dirty="0"/>
              <a:t>, </a:t>
            </a:r>
            <a:r>
              <a:rPr lang="ru-RU" dirty="0" err="1"/>
              <a:t>муковисцидоз</a:t>
            </a:r>
            <a:r>
              <a:rPr lang="ru-RU" dirty="0"/>
              <a:t>, бронхолегочная дисплазия, пороки развития бронхов и </a:t>
            </a:r>
            <a:r>
              <a:rPr lang="ru-RU" dirty="0" smtClean="0"/>
              <a:t>трахеи. 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2. Заболевания </a:t>
            </a:r>
            <a:r>
              <a:rPr lang="ru-RU" b="1" u="sng" dirty="0"/>
              <a:t>желудочно-кишечного тракта:</a:t>
            </a:r>
            <a:r>
              <a:rPr lang="ru-RU" b="1" dirty="0"/>
              <a:t> </a:t>
            </a:r>
            <a:r>
              <a:rPr lang="ru-RU" dirty="0" err="1"/>
              <a:t>гастроэзофагеальный</a:t>
            </a:r>
            <a:r>
              <a:rPr lang="ru-RU" dirty="0"/>
              <a:t> рефлюкс (ГЭРБ), трахеопищеводный свищ  (заброс содержимого желудка в пищевод и дыхательные пути может провоцировать </a:t>
            </a:r>
            <a:r>
              <a:rPr lang="ru-RU" dirty="0" err="1"/>
              <a:t>бронхообструкцию</a:t>
            </a:r>
            <a:r>
              <a:rPr lang="ru-RU" dirty="0"/>
              <a:t>), диафрагмальная грыжа (за счет сдавления легких и бронхов, сместившимися в грудную </a:t>
            </a:r>
            <a:r>
              <a:rPr lang="ru-RU" dirty="0" smtClean="0"/>
              <a:t>клетку органами </a:t>
            </a:r>
            <a:r>
              <a:rPr lang="ru-RU" dirty="0"/>
              <a:t>брюшной </a:t>
            </a:r>
            <a:r>
              <a:rPr lang="ru-RU" dirty="0" smtClean="0"/>
              <a:t>полости).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3. Наследственные </a:t>
            </a:r>
            <a:r>
              <a:rPr lang="ru-RU" b="1" u="sng" dirty="0"/>
              <a:t>и метаболические заболевания</a:t>
            </a:r>
            <a:r>
              <a:rPr lang="ru-RU" dirty="0"/>
              <a:t>: дефицит α1-антитрипсина, </a:t>
            </a:r>
            <a:r>
              <a:rPr lang="ru-RU" dirty="0" err="1"/>
              <a:t>мукополисахаридозы</a:t>
            </a:r>
            <a:r>
              <a:rPr lang="ru-RU" dirty="0"/>
              <a:t>, </a:t>
            </a:r>
            <a:r>
              <a:rPr lang="ru-RU" dirty="0" err="1"/>
              <a:t>рахитоподобные</a:t>
            </a:r>
            <a:r>
              <a:rPr lang="ru-RU" dirty="0"/>
              <a:t> </a:t>
            </a:r>
            <a:r>
              <a:rPr lang="ru-RU" dirty="0" smtClean="0"/>
              <a:t>заболевания.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4. Инфекционные </a:t>
            </a:r>
            <a:r>
              <a:rPr lang="ru-RU" b="1" u="sng" dirty="0"/>
              <a:t>и паразитарные заболевания</a:t>
            </a:r>
            <a:r>
              <a:rPr lang="ru-RU" dirty="0"/>
              <a:t> (чаще у детей): вирусные и бактериальные инфекции, </a:t>
            </a:r>
            <a:r>
              <a:rPr lang="ru-RU" dirty="0" err="1" smtClean="0"/>
              <a:t>паразитозы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5. Сердечно-сосудистые </a:t>
            </a:r>
            <a:r>
              <a:rPr lang="ru-RU" b="1" u="sng" dirty="0"/>
              <a:t>заболевания:</a:t>
            </a:r>
            <a:r>
              <a:rPr lang="ru-RU" dirty="0"/>
              <a:t> </a:t>
            </a:r>
            <a:r>
              <a:rPr lang="ru-RU" dirty="0" smtClean="0"/>
              <a:t>врожденные </a:t>
            </a:r>
            <a:r>
              <a:rPr lang="ru-RU" dirty="0"/>
              <a:t>пороки сердца с </a:t>
            </a:r>
            <a:r>
              <a:rPr lang="ru-RU" dirty="0" smtClean="0"/>
              <a:t>легочной </a:t>
            </a:r>
            <a:r>
              <a:rPr lang="ru-RU" dirty="0"/>
              <a:t>гипертензией.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6. Механические </a:t>
            </a:r>
            <a:r>
              <a:rPr lang="ru-RU" b="1" u="sng" dirty="0"/>
              <a:t>и </a:t>
            </a:r>
            <a:r>
              <a:rPr lang="ru-RU" b="1" u="sng" dirty="0" err="1"/>
              <a:t>обтурационные</a:t>
            </a:r>
            <a:r>
              <a:rPr lang="ru-RU" b="1" u="sng" dirty="0"/>
              <a:t> причины:</a:t>
            </a:r>
            <a:r>
              <a:rPr lang="ru-RU" dirty="0"/>
              <a:t> аспирация инородных тел, опухоли трахеи и </a:t>
            </a:r>
            <a:r>
              <a:rPr lang="ru-RU" dirty="0" smtClean="0"/>
              <a:t>бронхов, средостения. 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9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Бронхиальная астма (БА) </a:t>
            </a:r>
            <a:r>
              <a:rPr lang="ru-RU" dirty="0" smtClean="0"/>
              <a:t>– гетерогенное заболевание, характеризующееся </a:t>
            </a:r>
            <a:r>
              <a:rPr lang="ru-RU" dirty="0"/>
              <a:t>хроническим воспалением дыхательных путей, наличием респираторных симптомов, таких как приступы затруднения дыхания, удушья, свистящие хрипы, одышка, заложенность в груди и кашель, которые варьируют по времени и интенсивности, и проявляются вместе с вариабельной обструкцией дыхательных путей.</a:t>
            </a:r>
          </a:p>
        </p:txBody>
      </p:sp>
    </p:spTree>
    <p:extLst>
      <p:ext uri="{BB962C8B-B14F-4D97-AF65-F5344CB8AC3E}">
        <p14:creationId xmlns:p14="http://schemas.microsoft.com/office/powerpoint/2010/main" val="325124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Эпидемиология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ru-RU" dirty="0"/>
              <a:t>Бронхиальная астма относится к числу наиболее распространенных заболеваний органов дыхания. </a:t>
            </a:r>
          </a:p>
          <a:p>
            <a:pPr algn="just"/>
            <a:r>
              <a:rPr lang="ru-RU" dirty="0"/>
              <a:t>Распространенность БА в мире колеблется в широких пределах – от 3% до 12%. Особенно большое распространение бронхиальная астма получила в экономически развитых странах.</a:t>
            </a:r>
          </a:p>
          <a:p>
            <a:pPr algn="just"/>
            <a:r>
              <a:rPr lang="ru-RU" dirty="0"/>
              <a:t>В РФ распространенность БА среди взрослых составляет 6,9%, а среди детей и подростков – около 10%.</a:t>
            </a:r>
          </a:p>
          <a:p>
            <a:pPr algn="just"/>
            <a:r>
              <a:rPr lang="ru-RU" dirty="0"/>
              <a:t>Наиболее подвержены БА дети и подростки (особенно мальчики) до 15 лет.</a:t>
            </a:r>
          </a:p>
          <a:p>
            <a:pPr algn="just"/>
            <a:r>
              <a:rPr lang="ru-RU" dirty="0"/>
              <a:t>В возрасте от 15 до 30 лет заболеваемость существенно снижается, а после 40 лет вновь возрастает, причем заболеваемость женщин в возрасте до 65 лет становится выше, чем мужчин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85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Классификация бронхиальной астмы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ru-RU" sz="3500" b="1" u="sng" dirty="0" smtClean="0"/>
              <a:t>По фенотипам:</a:t>
            </a:r>
          </a:p>
          <a:p>
            <a:pPr marL="0" indent="0">
              <a:buNone/>
            </a:pPr>
            <a:r>
              <a:rPr lang="ru-RU" sz="3500" b="1" dirty="0"/>
              <a:t>Аллергическая (</a:t>
            </a:r>
            <a:r>
              <a:rPr lang="ru-RU" sz="3500" b="1" dirty="0" err="1"/>
              <a:t>атопическая</a:t>
            </a:r>
            <a:r>
              <a:rPr lang="ru-RU" sz="3500" b="1" dirty="0"/>
              <a:t>) БА:  </a:t>
            </a:r>
          </a:p>
          <a:p>
            <a:pPr marL="800100" lvl="2" indent="0">
              <a:buNone/>
            </a:pPr>
            <a:r>
              <a:rPr lang="ru-RU" sz="3500" dirty="0"/>
              <a:t>•	обычно начинается в детстве </a:t>
            </a:r>
          </a:p>
          <a:p>
            <a:pPr marL="800100" lvl="2" indent="0">
              <a:buNone/>
            </a:pPr>
            <a:r>
              <a:rPr lang="ru-RU" sz="3500" dirty="0"/>
              <a:t>•	связана с наличием других аллергических болезней (</a:t>
            </a:r>
            <a:r>
              <a:rPr lang="ru-RU" sz="3500" dirty="0" err="1"/>
              <a:t>атопический</a:t>
            </a:r>
            <a:r>
              <a:rPr lang="ru-RU" sz="3500" dirty="0"/>
              <a:t> дерматит, аллергический ринит, пищевая аллергия) у пациента или родственников </a:t>
            </a:r>
          </a:p>
          <a:p>
            <a:pPr marL="800100" lvl="2" indent="0">
              <a:buNone/>
            </a:pPr>
            <a:r>
              <a:rPr lang="ru-RU" sz="3500" dirty="0"/>
              <a:t>•	эозинофильное воспаление дыхательных путей </a:t>
            </a:r>
          </a:p>
          <a:p>
            <a:pPr marL="800100" lvl="2" indent="0">
              <a:buNone/>
            </a:pPr>
            <a:r>
              <a:rPr lang="ru-RU" sz="3500" dirty="0"/>
              <a:t>•	хороший ответ на терапию ингаляционными </a:t>
            </a:r>
            <a:r>
              <a:rPr lang="ru-RU" sz="3500" dirty="0" err="1"/>
              <a:t>глюкокортикостероидами</a:t>
            </a:r>
            <a:r>
              <a:rPr lang="ru-RU" sz="3500" dirty="0"/>
              <a:t> (ИГКС)</a:t>
            </a:r>
          </a:p>
          <a:p>
            <a:pPr marL="800100" lvl="2" indent="0">
              <a:buNone/>
            </a:pPr>
            <a:r>
              <a:rPr lang="ru-RU" sz="3500" dirty="0"/>
              <a:t>•	является показанием для проведения АСИТ</a:t>
            </a:r>
          </a:p>
          <a:p>
            <a:pPr marL="0" indent="0">
              <a:buNone/>
            </a:pPr>
            <a:r>
              <a:rPr lang="ru-RU" sz="3500" b="1" dirty="0"/>
              <a:t>Неаллергическая БА (в том числе «аспирин-чувствительная», профессиональная): </a:t>
            </a:r>
          </a:p>
          <a:p>
            <a:pPr marL="800100" lvl="2" indent="0">
              <a:buNone/>
            </a:pPr>
            <a:r>
              <a:rPr lang="ru-RU" sz="3500" dirty="0"/>
              <a:t>•	встречается преимущественно у взрослых </a:t>
            </a:r>
          </a:p>
          <a:p>
            <a:pPr marL="800100" lvl="2" indent="0">
              <a:buNone/>
            </a:pPr>
            <a:r>
              <a:rPr lang="ru-RU" sz="3500" dirty="0"/>
              <a:t>•	не связана с аллергией</a:t>
            </a:r>
          </a:p>
          <a:p>
            <a:pPr marL="800100" lvl="2" indent="0">
              <a:buNone/>
            </a:pPr>
            <a:r>
              <a:rPr lang="ru-RU" sz="3500" dirty="0"/>
              <a:t>•	эозинофильное, </a:t>
            </a:r>
            <a:r>
              <a:rPr lang="ru-RU" sz="3500" dirty="0" err="1"/>
              <a:t>нейтрофильное</a:t>
            </a:r>
            <a:r>
              <a:rPr lang="ru-RU" sz="3500" dirty="0"/>
              <a:t>, смешанное или </a:t>
            </a:r>
            <a:r>
              <a:rPr lang="ru-RU" sz="3500" dirty="0" err="1"/>
              <a:t>малогранулоцитарное</a:t>
            </a:r>
            <a:r>
              <a:rPr lang="ru-RU" sz="3500" dirty="0"/>
              <a:t> воспаление дыхательных путей </a:t>
            </a:r>
          </a:p>
          <a:p>
            <a:pPr marL="800100" lvl="2" indent="0">
              <a:buNone/>
            </a:pPr>
            <a:r>
              <a:rPr lang="ru-RU" sz="3500" dirty="0"/>
              <a:t>•	ответ на ИГКС может быть недостаточным</a:t>
            </a:r>
          </a:p>
          <a:p>
            <a:pPr marL="0" indent="0">
              <a:buNone/>
            </a:pPr>
            <a:r>
              <a:rPr lang="ru-RU" sz="3500" b="1" dirty="0"/>
              <a:t>БА с поздним дебютом: </a:t>
            </a:r>
          </a:p>
          <a:p>
            <a:pPr marL="800100" lvl="2" indent="0">
              <a:buNone/>
            </a:pPr>
            <a:r>
              <a:rPr lang="ru-RU" sz="3500" dirty="0"/>
              <a:t>•	чаще у женщин</a:t>
            </a:r>
          </a:p>
          <a:p>
            <a:pPr marL="800100" lvl="2" indent="0">
              <a:buNone/>
            </a:pPr>
            <a:r>
              <a:rPr lang="ru-RU" sz="3500" dirty="0"/>
              <a:t>•	дебют  во взрослом возрасте</a:t>
            </a:r>
          </a:p>
          <a:p>
            <a:pPr marL="800100" lvl="2" indent="0">
              <a:buNone/>
            </a:pPr>
            <a:r>
              <a:rPr lang="ru-RU" sz="3500" dirty="0"/>
              <a:t>•	не связана с аллергией</a:t>
            </a:r>
          </a:p>
          <a:p>
            <a:pPr marL="800100" lvl="2" indent="0">
              <a:buNone/>
            </a:pPr>
            <a:r>
              <a:rPr lang="ru-RU" sz="3500" dirty="0"/>
              <a:t>•	относительная </a:t>
            </a:r>
            <a:r>
              <a:rPr lang="ru-RU" sz="3500" dirty="0" err="1"/>
              <a:t>рефрактерность</a:t>
            </a:r>
            <a:r>
              <a:rPr lang="ru-RU" sz="3500" dirty="0"/>
              <a:t> к терапии СГКС или необходимость в  более высоких дозах ИГКС</a:t>
            </a:r>
          </a:p>
          <a:p>
            <a:pPr marL="0" indent="0">
              <a:buNone/>
            </a:pPr>
            <a:r>
              <a:rPr lang="ru-RU" sz="3500" b="1" dirty="0"/>
              <a:t>БА с фиксированной обструкцией дыхательных путей</a:t>
            </a:r>
            <a:r>
              <a:rPr lang="ru-RU" sz="3500" dirty="0"/>
              <a:t>: </a:t>
            </a:r>
          </a:p>
          <a:p>
            <a:pPr marL="800100" lvl="2" indent="0">
              <a:buNone/>
            </a:pPr>
            <a:r>
              <a:rPr lang="ru-RU" sz="3500" dirty="0"/>
              <a:t>•	пациенты с длительным анамнезом БА</a:t>
            </a:r>
          </a:p>
          <a:p>
            <a:pPr marL="800100" lvl="2" indent="0">
              <a:buNone/>
            </a:pPr>
            <a:r>
              <a:rPr lang="ru-RU" sz="3500" dirty="0"/>
              <a:t>•	развивается фиксированная обструкция дыхательных путей вследствие </a:t>
            </a:r>
            <a:r>
              <a:rPr lang="ru-RU" sz="3500" dirty="0" err="1"/>
              <a:t>ремоделирования</a:t>
            </a:r>
            <a:r>
              <a:rPr lang="ru-RU" sz="3500" dirty="0"/>
              <a:t> бронхиальной стенки.</a:t>
            </a:r>
          </a:p>
          <a:p>
            <a:pPr marL="0" indent="0">
              <a:buNone/>
            </a:pPr>
            <a:r>
              <a:rPr lang="ru-RU" sz="3500" b="1" dirty="0"/>
              <a:t>БА у пациентов с ожирением:</a:t>
            </a:r>
            <a:r>
              <a:rPr lang="ru-RU" sz="3500" dirty="0"/>
              <a:t> выраженные респираторные симптомы, не связанные с эозинофильным воспалением.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80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4451</Words>
  <Application>Microsoft Office PowerPoint</Application>
  <PresentationFormat>Экран (4:3)</PresentationFormat>
  <Paragraphs>314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ФГБОУ ВО ОрГМУ Минздрава России кафедра госпитальной терапии им. Р.Г. Межебовского</vt:lpstr>
      <vt:lpstr>Презентация PowerPoint</vt:lpstr>
      <vt:lpstr>Функциональные (обратимые) механизмы бронхообструкции:</vt:lpstr>
      <vt:lpstr>Органические (необратимые) механизмы бронхообструкции:</vt:lpstr>
      <vt:lpstr>Другие механизмы бронхообструкции:</vt:lpstr>
      <vt:lpstr>Презентация PowerPoint</vt:lpstr>
      <vt:lpstr>Презентация PowerPoint</vt:lpstr>
      <vt:lpstr>Эпидемиология</vt:lpstr>
      <vt:lpstr>Классификация бронхиальной астмы</vt:lpstr>
      <vt:lpstr>Презентация PowerPoint</vt:lpstr>
      <vt:lpstr>Презентация PowerPoint</vt:lpstr>
      <vt:lpstr>Презентация PowerPoint</vt:lpstr>
      <vt:lpstr>Этиология</vt:lpstr>
      <vt:lpstr>Патогенез</vt:lpstr>
      <vt:lpstr>Презентация PowerPoint</vt:lpstr>
      <vt:lpstr>Клиническая картина</vt:lpstr>
      <vt:lpstr>Презентация PowerPoint</vt:lpstr>
      <vt:lpstr>Период предвестников. </vt:lpstr>
      <vt:lpstr>Приступ удушья. </vt:lpstr>
      <vt:lpstr>Период обратного развития приступа. </vt:lpstr>
      <vt:lpstr>Диагностика</vt:lpstr>
      <vt:lpstr>Лабораторная диагностика.</vt:lpstr>
      <vt:lpstr>Инструментальная диагностика</vt:lpstr>
      <vt:lpstr>Презентация PowerPoint</vt:lpstr>
      <vt:lpstr>Презентация PowerPoint</vt:lpstr>
      <vt:lpstr>Презентация PowerPoint</vt:lpstr>
      <vt:lpstr>Оценка аллергологического статуса.</vt:lpstr>
      <vt:lpstr>Лечение (вне обострения)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Эпидемиология </vt:lpstr>
      <vt:lpstr>Классификация ХОБЛ</vt:lpstr>
      <vt:lpstr>Презентация PowerPoint</vt:lpstr>
      <vt:lpstr>Этиология</vt:lpstr>
      <vt:lpstr>Патогенез</vt:lpstr>
      <vt:lpstr>Клиническая картина</vt:lpstr>
      <vt:lpstr>Презентация PowerPoint</vt:lpstr>
      <vt:lpstr>Презентация PowerPoint</vt:lpstr>
      <vt:lpstr>Различают 2 фенотипа ХОБЛ в зависимости от преобладания признаков хронического обструктивного бронхита («синюшние отечники») или эмфиземы («розовые пыхтельщики»).</vt:lpstr>
      <vt:lpstr>Презентация PowerPoint</vt:lpstr>
      <vt:lpstr>Презентация PowerPoint</vt:lpstr>
      <vt:lpstr>Лечение</vt:lpstr>
      <vt:lpstr>Лечение (вне обострения)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ОрГМУ Минздрава России кафедра госпитальной терапии им. Р.Г. Межебовского</dc:title>
  <dc:creator>dom</dc:creator>
  <cp:lastModifiedBy>Microsoft Office</cp:lastModifiedBy>
  <cp:revision>36</cp:revision>
  <dcterms:created xsi:type="dcterms:W3CDTF">2025-12-19T19:14:51Z</dcterms:created>
  <dcterms:modified xsi:type="dcterms:W3CDTF">2026-01-30T04:34:47Z</dcterms:modified>
</cp:coreProperties>
</file>